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4"/>
  </p:sldMasterIdLst>
  <p:notesMasterIdLst>
    <p:notesMasterId r:id="rId17"/>
  </p:notesMasterIdLst>
  <p:sldIdLst>
    <p:sldId id="256" r:id="rId5"/>
    <p:sldId id="257" r:id="rId6"/>
    <p:sldId id="258" r:id="rId7"/>
    <p:sldId id="259" r:id="rId8"/>
    <p:sldId id="267" r:id="rId9"/>
    <p:sldId id="260" r:id="rId10"/>
    <p:sldId id="261" r:id="rId11"/>
    <p:sldId id="262" r:id="rId12"/>
    <p:sldId id="263" r:id="rId13"/>
    <p:sldId id="264" r:id="rId14"/>
    <p:sldId id="265" r:id="rId15"/>
    <p:sldId id="266"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ooks, Euclid [USA]" initials="BE[" lastIdx="1" clrIdx="0">
    <p:extLst>
      <p:ext uri="{19B8F6BF-5375-455C-9EA6-DF929625EA0E}">
        <p15:presenceInfo xmlns:p15="http://schemas.microsoft.com/office/powerpoint/2012/main" userId="S::610016@bah.com::4a6f0565-614d-4e2f-bf53-4ba3ba75516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D87CD2-5DC0-4163-BFBB-B9051248F4B0}" v="14" dt="2021-11-04T04:41:21.580"/>
    <p1510:client id="{4D735072-96FA-4009-B675-A999F015A308}" v="12" dt="2021-11-03T21:27:33.090"/>
    <p1510:client id="{8E8C11E2-72E0-45AD-AA50-1BFCFD8B4DD2}" v="259" dt="2021-11-04T21:03:08.7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11-04T16:46:28.303" idx="1">
    <p:pos x="10" y="10"/>
    <p:text/>
    <p:extLst>
      <p:ext uri="{C676402C-5697-4E1C-873F-D02D1690AC5C}">
        <p15:threadingInfo xmlns:p15="http://schemas.microsoft.com/office/powerpoint/2012/main" timeZoneBias="240"/>
      </p:ext>
    </p:extLst>
  </p:cm>
</p:cmLst>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7523bb6b8b_1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 name="Google Shape;89;g7523bb6b8b_11_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 name="Google Shape;90;g7523bb6b8b_11_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c5abbd3403_0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6" name="Google Shape;176;gc5abbd3403_0_2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7" name="Google Shape;177;gc5abbd3403_0_2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c5abbd3403_0_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6" name="Google Shape;186;gc5abbd3403_0_3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171450" indent="-171450">
              <a:lnSpc>
                <a:spcPct val="114999"/>
              </a:lnSpc>
            </a:pPr>
            <a:r>
              <a:rPr lang="en-US"/>
              <a:t>Amplify - Euclid</a:t>
            </a:r>
          </a:p>
          <a:p>
            <a:pPr marL="171450" indent="-171450">
              <a:lnSpc>
                <a:spcPct val="114999"/>
              </a:lnSpc>
            </a:pPr>
            <a:r>
              <a:rPr lang="en-US"/>
              <a:t>Lambda – Jessiah</a:t>
            </a:r>
          </a:p>
          <a:p>
            <a:pPr marL="171450" indent="-171450">
              <a:lnSpc>
                <a:spcPct val="114999"/>
              </a:lnSpc>
            </a:pPr>
            <a:r>
              <a:rPr lang="en-US"/>
              <a:t>API Gateway – Obie</a:t>
            </a:r>
          </a:p>
          <a:p>
            <a:pPr marL="171450" indent="-171450">
              <a:lnSpc>
                <a:spcPct val="114999"/>
              </a:lnSpc>
            </a:pPr>
            <a:r>
              <a:rPr lang="en-US"/>
              <a:t>DynamoDB – Sabaa</a:t>
            </a:r>
          </a:p>
          <a:p>
            <a:pPr marL="171450" indent="-171450">
              <a:lnSpc>
                <a:spcPct val="114999"/>
              </a:lnSpc>
            </a:pPr>
            <a:r>
              <a:rPr lang="en-US"/>
              <a:t>AWS Identity &amp; Access Management - Robyn</a:t>
            </a:r>
            <a:endParaRPr/>
          </a:p>
        </p:txBody>
      </p:sp>
      <p:sp>
        <p:nvSpPr>
          <p:cNvPr id="187" name="Google Shape;187;gc5abbd3403_0_3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c5abbd3403_0_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6" name="Google Shape;196;gc5abbd3403_0_3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gc5abbd3403_0_3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12</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c6f9e4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523bb6b8b_11_2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g7523bb6b8b_11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c6f9e470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c6f9e470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a:t>Does AWS amplify use S3?</a:t>
            </a:r>
          </a:p>
          <a:p>
            <a:pPr>
              <a:buNone/>
            </a:pPr>
            <a:r>
              <a:rPr lang="en-US"/>
              <a:t>The AWS Amplify library Storage module gives a simple browser-based upload mechanism for managing user content in public or private Amazon S3 storage. The following example shows the manual setup for using the AWS Amplify Storage module. The default implementation of the Storage module uses Amazon S3.</a:t>
            </a:r>
          </a:p>
          <a:p>
            <a:pPr>
              <a:buNone/>
            </a:pPr>
            <a:endParaRPr lang="en-US">
              <a:latin typeface="Calibri"/>
              <a:cs typeface="Calibri"/>
            </a:endParaRPr>
          </a:p>
        </p:txBody>
      </p:sp>
    </p:spTree>
    <p:extLst>
      <p:ext uri="{BB962C8B-B14F-4D97-AF65-F5344CB8AC3E}">
        <p14:creationId xmlns:p14="http://schemas.microsoft.com/office/powerpoint/2010/main" val="33123688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8bc1134f08_0_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6" name="Google Shape;136;g8bc1134f08_0_9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7" name="Google Shape;137;g8bc1134f08_0_9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c5abbd3403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gc5abbd3403_0_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gc5abbd3403_0_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c5abbd3403_0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6" name="Google Shape;156;gc5abbd3403_0_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gc5abbd3403_0_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c5abbd3403_0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 name="Google Shape;166;gc5abbd3403_0_1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7" name="Google Shape;167;gc5abbd3403_0_1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2_Internal Cover">
  <p:cSld name="2_Internal Cover">
    <p:spTree>
      <p:nvGrpSpPr>
        <p:cNvPr id="1" name="Shape 62"/>
        <p:cNvGrpSpPr/>
        <p:nvPr/>
      </p:nvGrpSpPr>
      <p:grpSpPr>
        <a:xfrm>
          <a:off x="0" y="0"/>
          <a:ext cx="0" cy="0"/>
          <a:chOff x="0" y="0"/>
          <a:chExt cx="0" cy="0"/>
        </a:xfrm>
      </p:grpSpPr>
      <p:pic>
        <p:nvPicPr>
          <p:cNvPr id="63" name="Google Shape;63;p13"/>
          <p:cNvPicPr preferRelativeResize="0"/>
          <p:nvPr/>
        </p:nvPicPr>
        <p:blipFill rotWithShape="1">
          <a:blip r:embed="rId2">
            <a:alphaModFix/>
          </a:blip>
          <a:srcRect/>
          <a:stretch/>
        </p:blipFill>
        <p:spPr>
          <a:xfrm flipH="1">
            <a:off x="250873" y="628171"/>
            <a:ext cx="8893125" cy="4192598"/>
          </a:xfrm>
          <a:prstGeom prst="rect">
            <a:avLst/>
          </a:prstGeom>
          <a:noFill/>
          <a:ln>
            <a:noFill/>
          </a:ln>
        </p:spPr>
      </p:pic>
      <p:sp>
        <p:nvSpPr>
          <p:cNvPr id="64" name="Google Shape;64;p13"/>
          <p:cNvSpPr/>
          <p:nvPr/>
        </p:nvSpPr>
        <p:spPr>
          <a:xfrm>
            <a:off x="0" y="629831"/>
            <a:ext cx="250800" cy="4191000"/>
          </a:xfrm>
          <a:prstGeom prst="rect">
            <a:avLst/>
          </a:prstGeom>
          <a:gradFill>
            <a:gsLst>
              <a:gs pos="0">
                <a:schemeClr val="accent2"/>
              </a:gs>
              <a:gs pos="16000">
                <a:schemeClr val="accent2"/>
              </a:gs>
              <a:gs pos="74000">
                <a:schemeClr val="accent1"/>
              </a:gs>
              <a:gs pos="100000">
                <a:schemeClr val="accent1"/>
              </a:gs>
            </a:gsLst>
            <a:lin ang="5400012"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pic>
        <p:nvPicPr>
          <p:cNvPr id="65" name="Google Shape;65;p13"/>
          <p:cNvPicPr preferRelativeResize="0"/>
          <p:nvPr/>
        </p:nvPicPr>
        <p:blipFill rotWithShape="1">
          <a:blip r:embed="rId3">
            <a:alphaModFix/>
          </a:blip>
          <a:srcRect/>
          <a:stretch/>
        </p:blipFill>
        <p:spPr>
          <a:xfrm>
            <a:off x="7523226" y="257384"/>
            <a:ext cx="1323594" cy="146676"/>
          </a:xfrm>
          <a:prstGeom prst="rect">
            <a:avLst/>
          </a:prstGeom>
          <a:noFill/>
          <a:ln>
            <a:noFill/>
          </a:ln>
        </p:spPr>
      </p:pic>
      <p:pic>
        <p:nvPicPr>
          <p:cNvPr id="66" name="Google Shape;66;p13"/>
          <p:cNvPicPr preferRelativeResize="0"/>
          <p:nvPr/>
        </p:nvPicPr>
        <p:blipFill rotWithShape="1">
          <a:blip r:embed="rId4">
            <a:alphaModFix/>
          </a:blip>
          <a:srcRect/>
          <a:stretch/>
        </p:blipFill>
        <p:spPr>
          <a:xfrm>
            <a:off x="6212205" y="4953997"/>
            <a:ext cx="2634615" cy="68388"/>
          </a:xfrm>
          <a:prstGeom prst="rect">
            <a:avLst/>
          </a:prstGeom>
          <a:noFill/>
          <a:ln>
            <a:noFill/>
          </a:ln>
        </p:spPr>
      </p:pic>
      <p:sp>
        <p:nvSpPr>
          <p:cNvPr id="67" name="Google Shape;67;p13"/>
          <p:cNvSpPr/>
          <p:nvPr/>
        </p:nvSpPr>
        <p:spPr>
          <a:xfrm>
            <a:off x="250466" y="626476"/>
            <a:ext cx="8891400" cy="4194300"/>
          </a:xfrm>
          <a:prstGeom prst="rect">
            <a:avLst/>
          </a:prstGeom>
          <a:gradFill>
            <a:gsLst>
              <a:gs pos="0">
                <a:srgbClr val="7A4F9C">
                  <a:alpha val="69803"/>
                </a:srgbClr>
              </a:gs>
              <a:gs pos="51000">
                <a:srgbClr val="27B0B8">
                  <a:alpha val="69803"/>
                </a:srgbClr>
              </a:gs>
              <a:gs pos="100000">
                <a:srgbClr val="BFCB74">
                  <a:alpha val="69803"/>
                </a:srgbClr>
              </a:gs>
            </a:gsLst>
            <a:lin ang="18900044" scaled="0"/>
          </a:gra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68" name="Google Shape;68;p13"/>
          <p:cNvSpPr txBox="1">
            <a:spLocks noGrp="1"/>
          </p:cNvSpPr>
          <p:nvPr>
            <p:ph type="ctrTitle"/>
          </p:nvPr>
        </p:nvSpPr>
        <p:spPr>
          <a:xfrm>
            <a:off x="504825" y="1444876"/>
            <a:ext cx="5420400" cy="17907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lt1"/>
              </a:buClr>
              <a:buSzPts val="5300"/>
              <a:buFont typeface="Oswald"/>
              <a:buNone/>
              <a:defRPr sz="5300">
                <a:solidFill>
                  <a:schemeClr val="lt1"/>
                </a:solidFill>
              </a:defRPr>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69" name="Google Shape;69;p13"/>
          <p:cNvSpPr txBox="1">
            <a:spLocks noGrp="1"/>
          </p:cNvSpPr>
          <p:nvPr>
            <p:ph type="subTitle" idx="1"/>
          </p:nvPr>
        </p:nvSpPr>
        <p:spPr>
          <a:xfrm>
            <a:off x="504824" y="3630938"/>
            <a:ext cx="5420400" cy="471300"/>
          </a:xfrm>
          <a:prstGeom prst="rect">
            <a:avLst/>
          </a:prstGeom>
          <a:noFill/>
          <a:ln>
            <a:noFill/>
          </a:ln>
        </p:spPr>
        <p:txBody>
          <a:bodyPr spcFirstLastPara="1" wrap="square" lIns="0" tIns="0" rIns="0" bIns="0" anchor="t" anchorCtr="0">
            <a:noAutofit/>
          </a:bodyPr>
          <a:lstStyle>
            <a:lvl1pPr lvl="0" algn="l" rtl="0">
              <a:lnSpc>
                <a:spcPct val="100000"/>
              </a:lnSpc>
              <a:spcBef>
                <a:spcPts val="500"/>
              </a:spcBef>
              <a:spcAft>
                <a:spcPts val="0"/>
              </a:spcAft>
              <a:buClr>
                <a:schemeClr val="lt1"/>
              </a:buClr>
              <a:buSzPts val="1100"/>
              <a:buNone/>
              <a:defRPr sz="1100" b="0" i="1" cap="none">
                <a:solidFill>
                  <a:schemeClr val="lt1"/>
                </a:solidFill>
                <a:latin typeface="Georgia"/>
                <a:ea typeface="Georgia"/>
                <a:cs typeface="Georgia"/>
                <a:sym typeface="Georgia"/>
              </a:defRPr>
            </a:lvl1pPr>
            <a:lvl2pPr lvl="1" algn="ctr" rtl="0">
              <a:lnSpc>
                <a:spcPct val="100000"/>
              </a:lnSpc>
              <a:spcBef>
                <a:spcPts val="0"/>
              </a:spcBef>
              <a:spcAft>
                <a:spcPts val="0"/>
              </a:spcAft>
              <a:buClr>
                <a:schemeClr val="dk1"/>
              </a:buClr>
              <a:buSzPts val="1500"/>
              <a:buNone/>
              <a:defRPr sz="1500"/>
            </a:lvl2pPr>
            <a:lvl3pPr lvl="2" algn="ctr" rtl="0">
              <a:lnSpc>
                <a:spcPct val="100000"/>
              </a:lnSpc>
              <a:spcBef>
                <a:spcPts val="0"/>
              </a:spcBef>
              <a:spcAft>
                <a:spcPts val="0"/>
              </a:spcAft>
              <a:buClr>
                <a:schemeClr val="dk1"/>
              </a:buClr>
              <a:buSzPts val="1400"/>
              <a:buNone/>
              <a:defRPr sz="1400"/>
            </a:lvl3pPr>
            <a:lvl4pPr lvl="3" algn="ctr" rtl="0">
              <a:lnSpc>
                <a:spcPct val="100000"/>
              </a:lnSpc>
              <a:spcBef>
                <a:spcPts val="1400"/>
              </a:spcBef>
              <a:spcAft>
                <a:spcPts val="0"/>
              </a:spcAft>
              <a:buClr>
                <a:schemeClr val="accent2"/>
              </a:buClr>
              <a:buSzPts val="1200"/>
              <a:buNone/>
              <a:defRPr sz="1200"/>
            </a:lvl4pPr>
            <a:lvl5pPr lvl="4" algn="ctr" rtl="0">
              <a:lnSpc>
                <a:spcPct val="100000"/>
              </a:lnSpc>
              <a:spcBef>
                <a:spcPts val="1600"/>
              </a:spcBef>
              <a:spcAft>
                <a:spcPts val="0"/>
              </a:spcAft>
              <a:buClr>
                <a:schemeClr val="dk1"/>
              </a:buClr>
              <a:buSzPts val="1200"/>
              <a:buNone/>
              <a:defRPr sz="1200"/>
            </a:lvl5pPr>
            <a:lvl6pPr lvl="5" algn="ctr" rtl="0">
              <a:lnSpc>
                <a:spcPct val="100000"/>
              </a:lnSpc>
              <a:spcBef>
                <a:spcPts val="1400"/>
              </a:spcBef>
              <a:spcAft>
                <a:spcPts val="0"/>
              </a:spcAft>
              <a:buClr>
                <a:schemeClr val="dk1"/>
              </a:buClr>
              <a:buSzPts val="1200"/>
              <a:buNone/>
              <a:defRPr sz="1200"/>
            </a:lvl6pPr>
            <a:lvl7pPr lvl="6" algn="ctr" rtl="0">
              <a:lnSpc>
                <a:spcPct val="90000"/>
              </a:lnSpc>
              <a:spcBef>
                <a:spcPts val="1600"/>
              </a:spcBef>
              <a:spcAft>
                <a:spcPts val="0"/>
              </a:spcAft>
              <a:buClr>
                <a:schemeClr val="dk1"/>
              </a:buClr>
              <a:buSzPts val="1200"/>
              <a:buNone/>
              <a:defRPr sz="1200"/>
            </a:lvl7pPr>
            <a:lvl8pPr lvl="7" algn="ctr" rtl="0">
              <a:lnSpc>
                <a:spcPct val="90000"/>
              </a:lnSpc>
              <a:spcBef>
                <a:spcPts val="1600"/>
              </a:spcBef>
              <a:spcAft>
                <a:spcPts val="0"/>
              </a:spcAft>
              <a:buClr>
                <a:schemeClr val="dk1"/>
              </a:buClr>
              <a:buSzPts val="1200"/>
              <a:buNone/>
              <a:defRPr sz="1200"/>
            </a:lvl8pPr>
            <a:lvl9pPr lvl="8" algn="ctr" rtl="0">
              <a:lnSpc>
                <a:spcPct val="90000"/>
              </a:lnSpc>
              <a:spcBef>
                <a:spcPts val="1600"/>
              </a:spcBef>
              <a:spcAft>
                <a:spcPts val="1600"/>
              </a:spcAft>
              <a:buClr>
                <a:schemeClr val="dk1"/>
              </a:buClr>
              <a:buSzPts val="1200"/>
              <a:buNone/>
              <a:defRPr sz="1200"/>
            </a:lvl9pPr>
          </a:lstStyle>
          <a:p>
            <a:endParaRPr/>
          </a:p>
        </p:txBody>
      </p:sp>
      <p:sp>
        <p:nvSpPr>
          <p:cNvPr id="70" name="Google Shape;70;p13"/>
          <p:cNvSpPr txBox="1">
            <a:spLocks noGrp="1"/>
          </p:cNvSpPr>
          <p:nvPr>
            <p:ph type="body" idx="2"/>
          </p:nvPr>
        </p:nvSpPr>
        <p:spPr>
          <a:xfrm>
            <a:off x="504824" y="4446684"/>
            <a:ext cx="3757500" cy="2595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500"/>
              </a:spcBef>
              <a:spcAft>
                <a:spcPts val="0"/>
              </a:spcAft>
              <a:buClr>
                <a:schemeClr val="lt1"/>
              </a:buClr>
              <a:buSzPts val="900"/>
              <a:buNone/>
              <a:defRPr sz="900" b="0" i="0" cap="none">
                <a:solidFill>
                  <a:schemeClr val="lt1"/>
                </a:solidFill>
                <a:latin typeface="Calibri"/>
                <a:ea typeface="Calibri"/>
                <a:cs typeface="Calibri"/>
                <a:sym typeface="Calibri"/>
              </a:defRPr>
            </a:lvl1pPr>
            <a:lvl2pPr marL="914400" lvl="1" indent="-298450" algn="l" rtl="0">
              <a:lnSpc>
                <a:spcPct val="100000"/>
              </a:lnSpc>
              <a:spcBef>
                <a:spcPts val="0"/>
              </a:spcBef>
              <a:spcAft>
                <a:spcPts val="0"/>
              </a:spcAft>
              <a:buClr>
                <a:schemeClr val="lt1"/>
              </a:buClr>
              <a:buSzPts val="1100"/>
              <a:buChar char="○"/>
              <a:defRPr sz="1100">
                <a:solidFill>
                  <a:schemeClr val="lt1"/>
                </a:solidFill>
                <a:latin typeface="Calibri"/>
                <a:ea typeface="Calibri"/>
                <a:cs typeface="Calibri"/>
                <a:sym typeface="Calibri"/>
              </a:defRPr>
            </a:lvl2pPr>
            <a:lvl3pPr marL="1371600" lvl="2" indent="-298450" algn="l" rtl="0">
              <a:lnSpc>
                <a:spcPct val="100000"/>
              </a:lnSpc>
              <a:spcBef>
                <a:spcPts val="0"/>
              </a:spcBef>
              <a:spcAft>
                <a:spcPts val="0"/>
              </a:spcAft>
              <a:buClr>
                <a:schemeClr val="lt1"/>
              </a:buClr>
              <a:buSzPts val="1100"/>
              <a:buChar char="■"/>
              <a:defRPr sz="1100">
                <a:solidFill>
                  <a:schemeClr val="lt1"/>
                </a:solidFill>
                <a:latin typeface="Calibri"/>
                <a:ea typeface="Calibri"/>
                <a:cs typeface="Calibri"/>
                <a:sym typeface="Calibri"/>
              </a:defRPr>
            </a:lvl3pPr>
            <a:lvl4pPr marL="1828800" lvl="3" indent="-304800" algn="l" rtl="0">
              <a:lnSpc>
                <a:spcPct val="100000"/>
              </a:lnSpc>
              <a:spcBef>
                <a:spcPts val="1400"/>
              </a:spcBef>
              <a:spcAft>
                <a:spcPts val="0"/>
              </a:spcAft>
              <a:buClr>
                <a:schemeClr val="lt1"/>
              </a:buClr>
              <a:buSzPts val="1200"/>
              <a:buChar char="●"/>
              <a:defRPr sz="1100">
                <a:solidFill>
                  <a:schemeClr val="lt1"/>
                </a:solidFill>
                <a:latin typeface="Calibri"/>
                <a:ea typeface="Calibri"/>
                <a:cs typeface="Calibri"/>
                <a:sym typeface="Calibri"/>
              </a:defRPr>
            </a:lvl4pPr>
            <a:lvl5pPr marL="2286000" lvl="4" indent="-285750" algn="l" rtl="0">
              <a:lnSpc>
                <a:spcPct val="100000"/>
              </a:lnSpc>
              <a:spcBef>
                <a:spcPts val="1600"/>
              </a:spcBef>
              <a:spcAft>
                <a:spcPts val="0"/>
              </a:spcAft>
              <a:buClr>
                <a:schemeClr val="lt1"/>
              </a:buClr>
              <a:buSzPts val="900"/>
              <a:buChar char="○"/>
              <a:defRPr sz="1100">
                <a:solidFill>
                  <a:schemeClr val="lt1"/>
                </a:solidFill>
                <a:latin typeface="Calibri"/>
                <a:ea typeface="Calibri"/>
                <a:cs typeface="Calibri"/>
                <a:sym typeface="Calibri"/>
              </a:defRPr>
            </a:lvl5pPr>
            <a:lvl6pPr marL="2743200" lvl="5" indent="-317500" algn="l" rtl="0">
              <a:lnSpc>
                <a:spcPct val="100000"/>
              </a:lnSpc>
              <a:spcBef>
                <a:spcPts val="1400"/>
              </a:spcBef>
              <a:spcAft>
                <a:spcPts val="0"/>
              </a:spcAft>
              <a:buClr>
                <a:schemeClr val="dk1"/>
              </a:buClr>
              <a:buSzPts val="1400"/>
              <a:buChar char="■"/>
              <a:defRPr sz="1100"/>
            </a:lvl6pPr>
            <a:lvl7pPr marL="3200400" lvl="6" indent="-317500" algn="l" rtl="0">
              <a:lnSpc>
                <a:spcPct val="90000"/>
              </a:lnSpc>
              <a:spcBef>
                <a:spcPts val="1600"/>
              </a:spcBef>
              <a:spcAft>
                <a:spcPts val="0"/>
              </a:spcAft>
              <a:buClr>
                <a:schemeClr val="dk1"/>
              </a:buClr>
              <a:buSzPts val="1400"/>
              <a:buChar char="●"/>
              <a:defRPr sz="1100"/>
            </a:lvl7pPr>
            <a:lvl8pPr marL="3657600" lvl="7" indent="-317500" algn="l" rtl="0">
              <a:lnSpc>
                <a:spcPct val="90000"/>
              </a:lnSpc>
              <a:spcBef>
                <a:spcPts val="1600"/>
              </a:spcBef>
              <a:spcAft>
                <a:spcPts val="0"/>
              </a:spcAft>
              <a:buClr>
                <a:schemeClr val="dk1"/>
              </a:buClr>
              <a:buSzPts val="1400"/>
              <a:buChar char="○"/>
              <a:defRPr sz="1100"/>
            </a:lvl8pPr>
            <a:lvl9pPr marL="4114800" lvl="8" indent="-317500" algn="l" rtl="0">
              <a:lnSpc>
                <a:spcPct val="90000"/>
              </a:lnSpc>
              <a:spcBef>
                <a:spcPts val="1600"/>
              </a:spcBef>
              <a:spcAft>
                <a:spcPts val="1600"/>
              </a:spcAft>
              <a:buClr>
                <a:schemeClr val="dk1"/>
              </a:buClr>
              <a:buSzPts val="1400"/>
              <a:buChar char="■"/>
              <a:defRPr sz="1100"/>
            </a:lvl9pPr>
          </a:lstStyle>
          <a:p>
            <a:endParaRPr/>
          </a:p>
        </p:txBody>
      </p:sp>
      <p:sp>
        <p:nvSpPr>
          <p:cNvPr id="71" name="Google Shape;71;p13"/>
          <p:cNvSpPr txBox="1"/>
          <p:nvPr/>
        </p:nvSpPr>
        <p:spPr>
          <a:xfrm>
            <a:off x="252413" y="628171"/>
            <a:ext cx="1471500" cy="158400"/>
          </a:xfrm>
          <a:prstGeom prst="rect">
            <a:avLst/>
          </a:prstGeom>
          <a:solidFill>
            <a:schemeClr val="dk1"/>
          </a:solid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600" b="0" i="0" u="none" strike="noStrike" cap="none">
                <a:solidFill>
                  <a:schemeClr val="lt1"/>
                </a:solidFill>
                <a:latin typeface="Calibri"/>
                <a:ea typeface="Calibri"/>
                <a:cs typeface="Calibri"/>
                <a:sym typeface="Calibri"/>
              </a:rPr>
              <a:t>BOOZ ALLEN HAMILTON INTERNAL</a:t>
            </a:r>
            <a:endParaRPr sz="1100"/>
          </a:p>
        </p:txBody>
      </p:sp>
      <p:sp>
        <p:nvSpPr>
          <p:cNvPr id="72" name="Google Shape;72;p13"/>
          <p:cNvSpPr txBox="1">
            <a:spLocks noGrp="1"/>
          </p:cNvSpPr>
          <p:nvPr>
            <p:ph type="body" idx="3"/>
          </p:nvPr>
        </p:nvSpPr>
        <p:spPr>
          <a:xfrm>
            <a:off x="510680" y="1181870"/>
            <a:ext cx="3757500" cy="259500"/>
          </a:xfrm>
          <a:prstGeom prst="rect">
            <a:avLst/>
          </a:prstGeom>
          <a:noFill/>
          <a:ln>
            <a:noFill/>
          </a:ln>
        </p:spPr>
        <p:txBody>
          <a:bodyPr spcFirstLastPara="1" wrap="square" lIns="0" tIns="0" rIns="0" bIns="0" anchor="t" anchorCtr="0">
            <a:noAutofit/>
          </a:bodyPr>
          <a:lstStyle>
            <a:lvl1pPr marL="457200" lvl="0" indent="-228600" algn="l" rtl="0">
              <a:lnSpc>
                <a:spcPct val="100000"/>
              </a:lnSpc>
              <a:spcBef>
                <a:spcPts val="500"/>
              </a:spcBef>
              <a:spcAft>
                <a:spcPts val="0"/>
              </a:spcAft>
              <a:buClr>
                <a:schemeClr val="lt1"/>
              </a:buClr>
              <a:buSzPts val="900"/>
              <a:buNone/>
              <a:defRPr sz="900" b="0" i="0" cap="none">
                <a:solidFill>
                  <a:schemeClr val="lt1"/>
                </a:solidFill>
                <a:latin typeface="Calibri"/>
                <a:ea typeface="Calibri"/>
                <a:cs typeface="Calibri"/>
                <a:sym typeface="Calibri"/>
              </a:defRPr>
            </a:lvl1pPr>
            <a:lvl2pPr marL="914400" lvl="1" indent="-298450" algn="l" rtl="0">
              <a:lnSpc>
                <a:spcPct val="100000"/>
              </a:lnSpc>
              <a:spcBef>
                <a:spcPts val="0"/>
              </a:spcBef>
              <a:spcAft>
                <a:spcPts val="0"/>
              </a:spcAft>
              <a:buClr>
                <a:schemeClr val="lt1"/>
              </a:buClr>
              <a:buSzPts val="1100"/>
              <a:buChar char="○"/>
              <a:defRPr sz="1100">
                <a:solidFill>
                  <a:schemeClr val="lt1"/>
                </a:solidFill>
                <a:latin typeface="Calibri"/>
                <a:ea typeface="Calibri"/>
                <a:cs typeface="Calibri"/>
                <a:sym typeface="Calibri"/>
              </a:defRPr>
            </a:lvl2pPr>
            <a:lvl3pPr marL="1371600" lvl="2" indent="-298450" algn="l" rtl="0">
              <a:lnSpc>
                <a:spcPct val="100000"/>
              </a:lnSpc>
              <a:spcBef>
                <a:spcPts val="0"/>
              </a:spcBef>
              <a:spcAft>
                <a:spcPts val="0"/>
              </a:spcAft>
              <a:buClr>
                <a:schemeClr val="lt1"/>
              </a:buClr>
              <a:buSzPts val="1100"/>
              <a:buChar char="■"/>
              <a:defRPr sz="1100">
                <a:solidFill>
                  <a:schemeClr val="lt1"/>
                </a:solidFill>
                <a:latin typeface="Calibri"/>
                <a:ea typeface="Calibri"/>
                <a:cs typeface="Calibri"/>
                <a:sym typeface="Calibri"/>
              </a:defRPr>
            </a:lvl3pPr>
            <a:lvl4pPr marL="1828800" lvl="3" indent="-304800" algn="l" rtl="0">
              <a:lnSpc>
                <a:spcPct val="100000"/>
              </a:lnSpc>
              <a:spcBef>
                <a:spcPts val="1400"/>
              </a:spcBef>
              <a:spcAft>
                <a:spcPts val="0"/>
              </a:spcAft>
              <a:buClr>
                <a:schemeClr val="lt1"/>
              </a:buClr>
              <a:buSzPts val="1200"/>
              <a:buChar char="●"/>
              <a:defRPr sz="1100">
                <a:solidFill>
                  <a:schemeClr val="lt1"/>
                </a:solidFill>
                <a:latin typeface="Calibri"/>
                <a:ea typeface="Calibri"/>
                <a:cs typeface="Calibri"/>
                <a:sym typeface="Calibri"/>
              </a:defRPr>
            </a:lvl4pPr>
            <a:lvl5pPr marL="2286000" lvl="4" indent="-285750" algn="l" rtl="0">
              <a:lnSpc>
                <a:spcPct val="100000"/>
              </a:lnSpc>
              <a:spcBef>
                <a:spcPts val="1600"/>
              </a:spcBef>
              <a:spcAft>
                <a:spcPts val="0"/>
              </a:spcAft>
              <a:buClr>
                <a:schemeClr val="lt1"/>
              </a:buClr>
              <a:buSzPts val="900"/>
              <a:buChar char="○"/>
              <a:defRPr sz="1100">
                <a:solidFill>
                  <a:schemeClr val="lt1"/>
                </a:solidFill>
                <a:latin typeface="Calibri"/>
                <a:ea typeface="Calibri"/>
                <a:cs typeface="Calibri"/>
                <a:sym typeface="Calibri"/>
              </a:defRPr>
            </a:lvl5pPr>
            <a:lvl6pPr marL="2743200" lvl="5" indent="-317500" algn="l" rtl="0">
              <a:lnSpc>
                <a:spcPct val="100000"/>
              </a:lnSpc>
              <a:spcBef>
                <a:spcPts val="1400"/>
              </a:spcBef>
              <a:spcAft>
                <a:spcPts val="0"/>
              </a:spcAft>
              <a:buClr>
                <a:schemeClr val="dk1"/>
              </a:buClr>
              <a:buSzPts val="1400"/>
              <a:buChar char="■"/>
              <a:defRPr sz="1100"/>
            </a:lvl6pPr>
            <a:lvl7pPr marL="3200400" lvl="6" indent="-317500" algn="l" rtl="0">
              <a:lnSpc>
                <a:spcPct val="90000"/>
              </a:lnSpc>
              <a:spcBef>
                <a:spcPts val="1600"/>
              </a:spcBef>
              <a:spcAft>
                <a:spcPts val="0"/>
              </a:spcAft>
              <a:buClr>
                <a:schemeClr val="dk1"/>
              </a:buClr>
              <a:buSzPts val="1400"/>
              <a:buChar char="●"/>
              <a:defRPr sz="1100"/>
            </a:lvl7pPr>
            <a:lvl8pPr marL="3657600" lvl="7" indent="-317500" algn="l" rtl="0">
              <a:lnSpc>
                <a:spcPct val="90000"/>
              </a:lnSpc>
              <a:spcBef>
                <a:spcPts val="1600"/>
              </a:spcBef>
              <a:spcAft>
                <a:spcPts val="0"/>
              </a:spcAft>
              <a:buClr>
                <a:schemeClr val="dk1"/>
              </a:buClr>
              <a:buSzPts val="1400"/>
              <a:buChar char="○"/>
              <a:defRPr sz="1100"/>
            </a:lvl8pPr>
            <a:lvl9pPr marL="4114800" lvl="8" indent="-317500" algn="l" rtl="0">
              <a:lnSpc>
                <a:spcPct val="90000"/>
              </a:lnSpc>
              <a:spcBef>
                <a:spcPts val="1600"/>
              </a:spcBef>
              <a:spcAft>
                <a:spcPts val="1600"/>
              </a:spcAft>
              <a:buClr>
                <a:schemeClr val="dk1"/>
              </a:buClr>
              <a:buSzPts val="1400"/>
              <a:buChar char="■"/>
              <a:defRPr sz="1100"/>
            </a:lvl9pPr>
          </a:lstStyle>
          <a:p>
            <a:endParaRPr/>
          </a:p>
        </p:txBody>
      </p:sp>
      <p:sp>
        <p:nvSpPr>
          <p:cNvPr id="73" name="Google Shape;73;p13"/>
          <p:cNvSpPr/>
          <p:nvPr/>
        </p:nvSpPr>
        <p:spPr>
          <a:xfrm>
            <a:off x="0" y="626476"/>
            <a:ext cx="252300" cy="4191000"/>
          </a:xfrm>
          <a:prstGeom prst="rect">
            <a:avLst/>
          </a:prstGeom>
          <a:solidFill>
            <a:schemeClr val="accent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Wide Title only">
  <p:cSld name="Wide Title only">
    <p:spTree>
      <p:nvGrpSpPr>
        <p:cNvPr id="1" name="Shape 74"/>
        <p:cNvGrpSpPr/>
        <p:nvPr/>
      </p:nvGrpSpPr>
      <p:grpSpPr>
        <a:xfrm>
          <a:off x="0" y="0"/>
          <a:ext cx="0" cy="0"/>
          <a:chOff x="0" y="0"/>
          <a:chExt cx="0" cy="0"/>
        </a:xfrm>
      </p:grpSpPr>
      <p:sp>
        <p:nvSpPr>
          <p:cNvPr id="75" name="Google Shape;75;p14"/>
          <p:cNvSpPr txBox="1">
            <a:spLocks noGrp="1"/>
          </p:cNvSpPr>
          <p:nvPr>
            <p:ph type="title"/>
          </p:nvPr>
        </p:nvSpPr>
        <p:spPr>
          <a:xfrm>
            <a:off x="628650" y="159722"/>
            <a:ext cx="8036400" cy="73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dk1"/>
              </a:buClr>
              <a:buSzPts val="1400"/>
              <a:buNone/>
              <a:defRPr sz="1100"/>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76" name="Google Shape;76;p14"/>
          <p:cNvSpPr txBox="1">
            <a:spLocks noGrp="1"/>
          </p:cNvSpPr>
          <p:nvPr>
            <p:ph type="sldNum" idx="12"/>
          </p:nvPr>
        </p:nvSpPr>
        <p:spPr>
          <a:xfrm>
            <a:off x="8319053" y="4800600"/>
            <a:ext cx="346200" cy="342900"/>
          </a:xfrm>
          <a:prstGeom prst="rect">
            <a:avLst/>
          </a:prstGeom>
          <a:noFill/>
          <a:ln>
            <a:noFill/>
          </a:ln>
        </p:spPr>
        <p:txBody>
          <a:bodyPr spcFirstLastPara="1" wrap="square" lIns="0" tIns="0" rIns="0" bIns="0" anchor="ctr" anchorCtr="0">
            <a:noAutofit/>
          </a:bodyPr>
          <a:lstStyle>
            <a:lvl1pPr marL="0" lvl="0" indent="0" algn="r" rtl="0">
              <a:spcBef>
                <a:spcPts val="0"/>
              </a:spcBef>
              <a:buNone/>
              <a:defRPr sz="800" b="0" i="0" u="none" strike="noStrike" cap="none">
                <a:solidFill>
                  <a:schemeClr val="dk1"/>
                </a:solidFill>
                <a:latin typeface="Calibri"/>
                <a:ea typeface="Calibri"/>
                <a:cs typeface="Calibri"/>
                <a:sym typeface="Calibri"/>
              </a:defRPr>
            </a:lvl1pPr>
            <a:lvl2pPr marL="0" lvl="1" indent="0" algn="r" rtl="0">
              <a:spcBef>
                <a:spcPts val="0"/>
              </a:spcBef>
              <a:buNone/>
              <a:defRPr sz="800" b="0" i="0" u="none" strike="noStrike" cap="none">
                <a:solidFill>
                  <a:schemeClr val="dk1"/>
                </a:solidFill>
                <a:latin typeface="Calibri"/>
                <a:ea typeface="Calibri"/>
                <a:cs typeface="Calibri"/>
                <a:sym typeface="Calibri"/>
              </a:defRPr>
            </a:lvl2pPr>
            <a:lvl3pPr marL="0" lvl="2" indent="0" algn="r" rtl="0">
              <a:spcBef>
                <a:spcPts val="0"/>
              </a:spcBef>
              <a:buNone/>
              <a:defRPr sz="800" b="0" i="0" u="none" strike="noStrike" cap="none">
                <a:solidFill>
                  <a:schemeClr val="dk1"/>
                </a:solidFill>
                <a:latin typeface="Calibri"/>
                <a:ea typeface="Calibri"/>
                <a:cs typeface="Calibri"/>
                <a:sym typeface="Calibri"/>
              </a:defRPr>
            </a:lvl3pPr>
            <a:lvl4pPr marL="0" lvl="3" indent="0" algn="r" rtl="0">
              <a:spcBef>
                <a:spcPts val="0"/>
              </a:spcBef>
              <a:buNone/>
              <a:defRPr sz="800" b="0" i="0" u="none" strike="noStrike" cap="none">
                <a:solidFill>
                  <a:schemeClr val="dk1"/>
                </a:solidFill>
                <a:latin typeface="Calibri"/>
                <a:ea typeface="Calibri"/>
                <a:cs typeface="Calibri"/>
                <a:sym typeface="Calibri"/>
              </a:defRPr>
            </a:lvl4pPr>
            <a:lvl5pPr marL="0" lvl="4" indent="0" algn="r" rtl="0">
              <a:spcBef>
                <a:spcPts val="0"/>
              </a:spcBef>
              <a:buNone/>
              <a:defRPr sz="800" b="0" i="0" u="none" strike="noStrike" cap="none">
                <a:solidFill>
                  <a:schemeClr val="dk1"/>
                </a:solidFill>
                <a:latin typeface="Calibri"/>
                <a:ea typeface="Calibri"/>
                <a:cs typeface="Calibri"/>
                <a:sym typeface="Calibri"/>
              </a:defRPr>
            </a:lvl5pPr>
            <a:lvl6pPr marL="0" lvl="5" indent="0" algn="r" rtl="0">
              <a:spcBef>
                <a:spcPts val="0"/>
              </a:spcBef>
              <a:buNone/>
              <a:defRPr sz="800" b="0" i="0" u="none" strike="noStrike" cap="none">
                <a:solidFill>
                  <a:schemeClr val="dk1"/>
                </a:solidFill>
                <a:latin typeface="Calibri"/>
                <a:ea typeface="Calibri"/>
                <a:cs typeface="Calibri"/>
                <a:sym typeface="Calibri"/>
              </a:defRPr>
            </a:lvl6pPr>
            <a:lvl7pPr marL="0" lvl="6" indent="0" algn="r" rtl="0">
              <a:spcBef>
                <a:spcPts val="0"/>
              </a:spcBef>
              <a:buNone/>
              <a:defRPr sz="800" b="0" i="0" u="none" strike="noStrike" cap="none">
                <a:solidFill>
                  <a:schemeClr val="dk1"/>
                </a:solidFill>
                <a:latin typeface="Calibri"/>
                <a:ea typeface="Calibri"/>
                <a:cs typeface="Calibri"/>
                <a:sym typeface="Calibri"/>
              </a:defRPr>
            </a:lvl7pPr>
            <a:lvl8pPr marL="0" lvl="7" indent="0" algn="r" rtl="0">
              <a:spcBef>
                <a:spcPts val="0"/>
              </a:spcBef>
              <a:buNone/>
              <a:defRPr sz="800" b="0" i="0" u="none" strike="noStrike" cap="none">
                <a:solidFill>
                  <a:schemeClr val="dk1"/>
                </a:solidFill>
                <a:latin typeface="Calibri"/>
                <a:ea typeface="Calibri"/>
                <a:cs typeface="Calibri"/>
                <a:sym typeface="Calibri"/>
              </a:defRPr>
            </a:lvl8pPr>
            <a:lvl9pPr marL="0" lvl="8" indent="0" algn="r" rtl="0">
              <a:spcBef>
                <a:spcPts val="0"/>
              </a:spcBef>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77" name="Google Shape;77;p14"/>
          <p:cNvSpPr txBox="1">
            <a:spLocks noGrp="1"/>
          </p:cNvSpPr>
          <p:nvPr>
            <p:ph type="ftr" idx="11"/>
          </p:nvPr>
        </p:nvSpPr>
        <p:spPr>
          <a:xfrm>
            <a:off x="628650" y="4800338"/>
            <a:ext cx="3707700" cy="343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100"/>
              <a:buNone/>
              <a:defRPr sz="500" i="1">
                <a:latin typeface="Georgia"/>
                <a:ea typeface="Georgia"/>
                <a:cs typeface="Georgia"/>
                <a:sym typeface="Georgia"/>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cxnSp>
        <p:nvCxnSpPr>
          <p:cNvPr id="78" name="Google Shape;78;p14"/>
          <p:cNvCxnSpPr/>
          <p:nvPr/>
        </p:nvCxnSpPr>
        <p:spPr>
          <a:xfrm>
            <a:off x="628650" y="4800338"/>
            <a:ext cx="8036400" cy="0"/>
          </a:xfrm>
          <a:prstGeom prst="straightConnector1">
            <a:avLst/>
          </a:prstGeom>
          <a:noFill/>
          <a:ln w="9525" cap="flat" cmpd="sng">
            <a:solidFill>
              <a:schemeClr val="dk1"/>
            </a:solidFill>
            <a:prstDash val="solid"/>
            <a:miter lim="800000"/>
            <a:headEnd type="none" w="sm" len="sm"/>
            <a:tailEnd type="none" w="sm" len="sm"/>
          </a:ln>
        </p:spPr>
      </p:cxnSp>
      <p:sp>
        <p:nvSpPr>
          <p:cNvPr id="79" name="Google Shape;79;p14"/>
          <p:cNvSpPr txBox="1">
            <a:spLocks noGrp="1"/>
          </p:cNvSpPr>
          <p:nvPr>
            <p:ph type="dt" idx="10"/>
          </p:nvPr>
        </p:nvSpPr>
        <p:spPr>
          <a:xfrm>
            <a:off x="4336286" y="4834997"/>
            <a:ext cx="6213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800">
                <a:solidFill>
                  <a:srgbClr val="7F7F7F"/>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widescreen" type="obj">
  <p:cSld name="OBJECT">
    <p:spTree>
      <p:nvGrpSpPr>
        <p:cNvPr id="1" name="Shape 80"/>
        <p:cNvGrpSpPr/>
        <p:nvPr/>
      </p:nvGrpSpPr>
      <p:grpSpPr>
        <a:xfrm>
          <a:off x="0" y="0"/>
          <a:ext cx="0" cy="0"/>
          <a:chOff x="0" y="0"/>
          <a:chExt cx="0" cy="0"/>
        </a:xfrm>
      </p:grpSpPr>
      <p:sp>
        <p:nvSpPr>
          <p:cNvPr id="81" name="Google Shape;81;p15"/>
          <p:cNvSpPr txBox="1">
            <a:spLocks noGrp="1"/>
          </p:cNvSpPr>
          <p:nvPr>
            <p:ph type="title"/>
          </p:nvPr>
        </p:nvSpPr>
        <p:spPr>
          <a:xfrm>
            <a:off x="628650" y="159722"/>
            <a:ext cx="8036400" cy="735900"/>
          </a:xfrm>
          <a:prstGeom prst="rect">
            <a:avLst/>
          </a:prstGeom>
          <a:noFill/>
          <a:ln>
            <a:noFill/>
          </a:ln>
        </p:spPr>
        <p:txBody>
          <a:bodyPr spcFirstLastPara="1" wrap="square" lIns="0" tIns="0" rIns="0" bIns="0" anchor="b" anchorCtr="0">
            <a:noAutofit/>
          </a:bodyPr>
          <a:lstStyle>
            <a:lvl1pPr lvl="0" algn="l" rtl="0">
              <a:lnSpc>
                <a:spcPct val="90000"/>
              </a:lnSpc>
              <a:spcBef>
                <a:spcPts val="0"/>
              </a:spcBef>
              <a:spcAft>
                <a:spcPts val="0"/>
              </a:spcAft>
              <a:buClr>
                <a:schemeClr val="dk1"/>
              </a:buClr>
              <a:buSzPts val="1400"/>
              <a:buNone/>
              <a:defRPr sz="1100"/>
            </a:lvl1pPr>
            <a:lvl2pPr lvl="1" rtl="0">
              <a:spcBef>
                <a:spcPts val="0"/>
              </a:spcBef>
              <a:spcAft>
                <a:spcPts val="0"/>
              </a:spcAft>
              <a:buSzPts val="1100"/>
              <a:buNone/>
              <a:defRPr sz="1100"/>
            </a:lvl2pPr>
            <a:lvl3pPr lvl="2" rtl="0">
              <a:spcBef>
                <a:spcPts val="0"/>
              </a:spcBef>
              <a:spcAft>
                <a:spcPts val="0"/>
              </a:spcAft>
              <a:buSzPts val="1100"/>
              <a:buNone/>
              <a:defRPr sz="1100"/>
            </a:lvl3pPr>
            <a:lvl4pPr lvl="3" rtl="0">
              <a:spcBef>
                <a:spcPts val="0"/>
              </a:spcBef>
              <a:spcAft>
                <a:spcPts val="0"/>
              </a:spcAft>
              <a:buSzPts val="1100"/>
              <a:buNone/>
              <a:defRPr sz="1100"/>
            </a:lvl4pPr>
            <a:lvl5pPr lvl="4" rtl="0">
              <a:spcBef>
                <a:spcPts val="0"/>
              </a:spcBef>
              <a:spcAft>
                <a:spcPts val="0"/>
              </a:spcAft>
              <a:buSzPts val="1100"/>
              <a:buNone/>
              <a:defRPr sz="1100"/>
            </a:lvl5pPr>
            <a:lvl6pPr lvl="5" rtl="0">
              <a:spcBef>
                <a:spcPts val="0"/>
              </a:spcBef>
              <a:spcAft>
                <a:spcPts val="0"/>
              </a:spcAft>
              <a:buSzPts val="1100"/>
              <a:buNone/>
              <a:defRPr sz="1100"/>
            </a:lvl6pPr>
            <a:lvl7pPr lvl="6" rtl="0">
              <a:spcBef>
                <a:spcPts val="0"/>
              </a:spcBef>
              <a:spcAft>
                <a:spcPts val="0"/>
              </a:spcAft>
              <a:buSzPts val="1100"/>
              <a:buNone/>
              <a:defRPr sz="1100"/>
            </a:lvl7pPr>
            <a:lvl8pPr lvl="7" rtl="0">
              <a:spcBef>
                <a:spcPts val="0"/>
              </a:spcBef>
              <a:spcAft>
                <a:spcPts val="0"/>
              </a:spcAft>
              <a:buSzPts val="1100"/>
              <a:buNone/>
              <a:defRPr sz="1100"/>
            </a:lvl8pPr>
            <a:lvl9pPr lvl="8" rtl="0">
              <a:spcBef>
                <a:spcPts val="0"/>
              </a:spcBef>
              <a:spcAft>
                <a:spcPts val="0"/>
              </a:spcAft>
              <a:buSzPts val="1100"/>
              <a:buNone/>
              <a:defRPr sz="1100"/>
            </a:lvl9pPr>
          </a:lstStyle>
          <a:p>
            <a:endParaRPr/>
          </a:p>
        </p:txBody>
      </p:sp>
      <p:sp>
        <p:nvSpPr>
          <p:cNvPr id="82" name="Google Shape;82;p15"/>
          <p:cNvSpPr txBox="1">
            <a:spLocks noGrp="1"/>
          </p:cNvSpPr>
          <p:nvPr>
            <p:ph type="body" idx="1"/>
          </p:nvPr>
        </p:nvSpPr>
        <p:spPr>
          <a:xfrm>
            <a:off x="628650" y="1165860"/>
            <a:ext cx="8036400" cy="3449700"/>
          </a:xfrm>
          <a:prstGeom prst="rect">
            <a:avLst/>
          </a:prstGeom>
          <a:noFill/>
          <a:ln>
            <a:noFill/>
          </a:ln>
        </p:spPr>
        <p:txBody>
          <a:bodyPr spcFirstLastPara="1" wrap="square" lIns="0" tIns="0" rIns="0" bIns="0" anchor="t" anchorCtr="0">
            <a:noAutofit/>
          </a:bodyPr>
          <a:lstStyle>
            <a:lvl1pPr marL="457200" lvl="0" indent="-317500" algn="l" rtl="0">
              <a:lnSpc>
                <a:spcPct val="100000"/>
              </a:lnSpc>
              <a:spcBef>
                <a:spcPts val="500"/>
              </a:spcBef>
              <a:spcAft>
                <a:spcPts val="0"/>
              </a:spcAft>
              <a:buClr>
                <a:schemeClr val="dk1"/>
              </a:buClr>
              <a:buSzPts val="1400"/>
              <a:buChar char="●"/>
              <a:defRPr sz="1100"/>
            </a:lvl1pPr>
            <a:lvl2pPr marL="914400" lvl="1" indent="-317500" algn="l" rtl="0">
              <a:lnSpc>
                <a:spcPct val="100000"/>
              </a:lnSpc>
              <a:spcBef>
                <a:spcPts val="0"/>
              </a:spcBef>
              <a:spcAft>
                <a:spcPts val="0"/>
              </a:spcAft>
              <a:buClr>
                <a:schemeClr val="dk1"/>
              </a:buClr>
              <a:buSzPts val="1400"/>
              <a:buChar char="○"/>
              <a:defRPr sz="1100"/>
            </a:lvl2pPr>
            <a:lvl3pPr marL="1371600" lvl="2" indent="-317500" algn="l" rtl="0">
              <a:lnSpc>
                <a:spcPct val="100000"/>
              </a:lnSpc>
              <a:spcBef>
                <a:spcPts val="0"/>
              </a:spcBef>
              <a:spcAft>
                <a:spcPts val="0"/>
              </a:spcAft>
              <a:buClr>
                <a:schemeClr val="dk1"/>
              </a:buClr>
              <a:buSzPts val="1400"/>
              <a:buChar char="■"/>
              <a:defRPr sz="1100"/>
            </a:lvl3pPr>
            <a:lvl4pPr marL="1828800" lvl="3" indent="-317500" algn="l" rtl="0">
              <a:lnSpc>
                <a:spcPct val="100000"/>
              </a:lnSpc>
              <a:spcBef>
                <a:spcPts val="1400"/>
              </a:spcBef>
              <a:spcAft>
                <a:spcPts val="0"/>
              </a:spcAft>
              <a:buClr>
                <a:schemeClr val="accent2"/>
              </a:buClr>
              <a:buSzPts val="1400"/>
              <a:buChar char="●"/>
              <a:defRPr sz="1100"/>
            </a:lvl4pPr>
            <a:lvl5pPr marL="2286000" lvl="4" indent="-317500" algn="l" rtl="0">
              <a:lnSpc>
                <a:spcPct val="100000"/>
              </a:lnSpc>
              <a:spcBef>
                <a:spcPts val="1600"/>
              </a:spcBef>
              <a:spcAft>
                <a:spcPts val="0"/>
              </a:spcAft>
              <a:buClr>
                <a:schemeClr val="dk1"/>
              </a:buClr>
              <a:buSzPts val="1400"/>
              <a:buChar char="○"/>
              <a:defRPr sz="1100"/>
            </a:lvl5pPr>
            <a:lvl6pPr marL="2743200" lvl="5" indent="-317500" algn="l" rtl="0">
              <a:lnSpc>
                <a:spcPct val="100000"/>
              </a:lnSpc>
              <a:spcBef>
                <a:spcPts val="1400"/>
              </a:spcBef>
              <a:spcAft>
                <a:spcPts val="0"/>
              </a:spcAft>
              <a:buClr>
                <a:schemeClr val="dk1"/>
              </a:buClr>
              <a:buSzPts val="1400"/>
              <a:buChar char="■"/>
              <a:defRPr sz="1100"/>
            </a:lvl6pPr>
            <a:lvl7pPr marL="3200400" lvl="6" indent="-317500" algn="l" rtl="0">
              <a:lnSpc>
                <a:spcPct val="90000"/>
              </a:lnSpc>
              <a:spcBef>
                <a:spcPts val="1600"/>
              </a:spcBef>
              <a:spcAft>
                <a:spcPts val="0"/>
              </a:spcAft>
              <a:buClr>
                <a:schemeClr val="dk1"/>
              </a:buClr>
              <a:buSzPts val="1400"/>
              <a:buChar char="●"/>
              <a:defRPr sz="1100"/>
            </a:lvl7pPr>
            <a:lvl8pPr marL="3657600" lvl="7" indent="-317500" algn="l" rtl="0">
              <a:lnSpc>
                <a:spcPct val="90000"/>
              </a:lnSpc>
              <a:spcBef>
                <a:spcPts val="1600"/>
              </a:spcBef>
              <a:spcAft>
                <a:spcPts val="0"/>
              </a:spcAft>
              <a:buClr>
                <a:schemeClr val="dk1"/>
              </a:buClr>
              <a:buSzPts val="1400"/>
              <a:buChar char="○"/>
              <a:defRPr sz="1100"/>
            </a:lvl8pPr>
            <a:lvl9pPr marL="4114800" lvl="8" indent="-317500" algn="l" rtl="0">
              <a:lnSpc>
                <a:spcPct val="90000"/>
              </a:lnSpc>
              <a:spcBef>
                <a:spcPts val="1600"/>
              </a:spcBef>
              <a:spcAft>
                <a:spcPts val="1600"/>
              </a:spcAft>
              <a:buClr>
                <a:schemeClr val="dk1"/>
              </a:buClr>
              <a:buSzPts val="1400"/>
              <a:buChar char="■"/>
              <a:defRPr sz="1100"/>
            </a:lvl9pPr>
          </a:lstStyle>
          <a:p>
            <a:endParaRPr/>
          </a:p>
        </p:txBody>
      </p:sp>
      <p:sp>
        <p:nvSpPr>
          <p:cNvPr id="83" name="Google Shape;83;p15"/>
          <p:cNvSpPr txBox="1">
            <a:spLocks noGrp="1"/>
          </p:cNvSpPr>
          <p:nvPr>
            <p:ph type="sldNum" idx="12"/>
          </p:nvPr>
        </p:nvSpPr>
        <p:spPr>
          <a:xfrm>
            <a:off x="8319053" y="4800600"/>
            <a:ext cx="346200" cy="342900"/>
          </a:xfrm>
          <a:prstGeom prst="rect">
            <a:avLst/>
          </a:prstGeom>
          <a:noFill/>
          <a:ln>
            <a:noFill/>
          </a:ln>
        </p:spPr>
        <p:txBody>
          <a:bodyPr spcFirstLastPara="1" wrap="square" lIns="0" tIns="0" rIns="0" bIns="0" anchor="ctr" anchorCtr="0">
            <a:noAutofit/>
          </a:bodyPr>
          <a:lstStyle>
            <a:lvl1pPr marL="0" lvl="0" indent="0" algn="r" rtl="0">
              <a:spcBef>
                <a:spcPts val="0"/>
              </a:spcBef>
              <a:buNone/>
              <a:defRPr sz="800" b="0" i="0" u="none" strike="noStrike" cap="none">
                <a:solidFill>
                  <a:schemeClr val="dk1"/>
                </a:solidFill>
                <a:latin typeface="Calibri"/>
                <a:ea typeface="Calibri"/>
                <a:cs typeface="Calibri"/>
                <a:sym typeface="Calibri"/>
              </a:defRPr>
            </a:lvl1pPr>
            <a:lvl2pPr marL="0" lvl="1" indent="0" algn="r" rtl="0">
              <a:spcBef>
                <a:spcPts val="0"/>
              </a:spcBef>
              <a:buNone/>
              <a:defRPr sz="800" b="0" i="0" u="none" strike="noStrike" cap="none">
                <a:solidFill>
                  <a:schemeClr val="dk1"/>
                </a:solidFill>
                <a:latin typeface="Calibri"/>
                <a:ea typeface="Calibri"/>
                <a:cs typeface="Calibri"/>
                <a:sym typeface="Calibri"/>
              </a:defRPr>
            </a:lvl2pPr>
            <a:lvl3pPr marL="0" lvl="2" indent="0" algn="r" rtl="0">
              <a:spcBef>
                <a:spcPts val="0"/>
              </a:spcBef>
              <a:buNone/>
              <a:defRPr sz="800" b="0" i="0" u="none" strike="noStrike" cap="none">
                <a:solidFill>
                  <a:schemeClr val="dk1"/>
                </a:solidFill>
                <a:latin typeface="Calibri"/>
                <a:ea typeface="Calibri"/>
                <a:cs typeface="Calibri"/>
                <a:sym typeface="Calibri"/>
              </a:defRPr>
            </a:lvl3pPr>
            <a:lvl4pPr marL="0" lvl="3" indent="0" algn="r" rtl="0">
              <a:spcBef>
                <a:spcPts val="0"/>
              </a:spcBef>
              <a:buNone/>
              <a:defRPr sz="800" b="0" i="0" u="none" strike="noStrike" cap="none">
                <a:solidFill>
                  <a:schemeClr val="dk1"/>
                </a:solidFill>
                <a:latin typeface="Calibri"/>
                <a:ea typeface="Calibri"/>
                <a:cs typeface="Calibri"/>
                <a:sym typeface="Calibri"/>
              </a:defRPr>
            </a:lvl4pPr>
            <a:lvl5pPr marL="0" lvl="4" indent="0" algn="r" rtl="0">
              <a:spcBef>
                <a:spcPts val="0"/>
              </a:spcBef>
              <a:buNone/>
              <a:defRPr sz="800" b="0" i="0" u="none" strike="noStrike" cap="none">
                <a:solidFill>
                  <a:schemeClr val="dk1"/>
                </a:solidFill>
                <a:latin typeface="Calibri"/>
                <a:ea typeface="Calibri"/>
                <a:cs typeface="Calibri"/>
                <a:sym typeface="Calibri"/>
              </a:defRPr>
            </a:lvl5pPr>
            <a:lvl6pPr marL="0" lvl="5" indent="0" algn="r" rtl="0">
              <a:spcBef>
                <a:spcPts val="0"/>
              </a:spcBef>
              <a:buNone/>
              <a:defRPr sz="800" b="0" i="0" u="none" strike="noStrike" cap="none">
                <a:solidFill>
                  <a:schemeClr val="dk1"/>
                </a:solidFill>
                <a:latin typeface="Calibri"/>
                <a:ea typeface="Calibri"/>
                <a:cs typeface="Calibri"/>
                <a:sym typeface="Calibri"/>
              </a:defRPr>
            </a:lvl6pPr>
            <a:lvl7pPr marL="0" lvl="6" indent="0" algn="r" rtl="0">
              <a:spcBef>
                <a:spcPts val="0"/>
              </a:spcBef>
              <a:buNone/>
              <a:defRPr sz="800" b="0" i="0" u="none" strike="noStrike" cap="none">
                <a:solidFill>
                  <a:schemeClr val="dk1"/>
                </a:solidFill>
                <a:latin typeface="Calibri"/>
                <a:ea typeface="Calibri"/>
                <a:cs typeface="Calibri"/>
                <a:sym typeface="Calibri"/>
              </a:defRPr>
            </a:lvl7pPr>
            <a:lvl8pPr marL="0" lvl="7" indent="0" algn="r" rtl="0">
              <a:spcBef>
                <a:spcPts val="0"/>
              </a:spcBef>
              <a:buNone/>
              <a:defRPr sz="800" b="0" i="0" u="none" strike="noStrike" cap="none">
                <a:solidFill>
                  <a:schemeClr val="dk1"/>
                </a:solidFill>
                <a:latin typeface="Calibri"/>
                <a:ea typeface="Calibri"/>
                <a:cs typeface="Calibri"/>
                <a:sym typeface="Calibri"/>
              </a:defRPr>
            </a:lvl8pPr>
            <a:lvl9pPr marL="0" lvl="8" indent="0" algn="r" rtl="0">
              <a:spcBef>
                <a:spcPts val="0"/>
              </a:spcBef>
              <a:buNone/>
              <a:defRPr sz="800" b="0" i="0" u="none" strike="noStrike" cap="none">
                <a:solidFill>
                  <a:schemeClr val="dk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84" name="Google Shape;84;p15"/>
          <p:cNvSpPr txBox="1">
            <a:spLocks noGrp="1"/>
          </p:cNvSpPr>
          <p:nvPr>
            <p:ph type="ftr" idx="11"/>
          </p:nvPr>
        </p:nvSpPr>
        <p:spPr>
          <a:xfrm>
            <a:off x="628650" y="4800338"/>
            <a:ext cx="3707700" cy="3432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1100"/>
              <a:buNone/>
              <a:defRPr sz="500" i="1">
                <a:latin typeface="Georgia"/>
                <a:ea typeface="Georgia"/>
                <a:cs typeface="Georgia"/>
                <a:sym typeface="Georgia"/>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cxnSp>
        <p:nvCxnSpPr>
          <p:cNvPr id="85" name="Google Shape;85;p15"/>
          <p:cNvCxnSpPr/>
          <p:nvPr/>
        </p:nvCxnSpPr>
        <p:spPr>
          <a:xfrm>
            <a:off x="628650" y="4800338"/>
            <a:ext cx="8036400" cy="0"/>
          </a:xfrm>
          <a:prstGeom prst="straightConnector1">
            <a:avLst/>
          </a:prstGeom>
          <a:noFill/>
          <a:ln w="9525" cap="flat" cmpd="sng">
            <a:solidFill>
              <a:schemeClr val="dk1"/>
            </a:solidFill>
            <a:prstDash val="solid"/>
            <a:miter lim="800000"/>
            <a:headEnd type="none" w="sm" len="sm"/>
            <a:tailEnd type="none" w="sm" len="sm"/>
          </a:ln>
        </p:spPr>
      </p:cxnSp>
      <p:sp>
        <p:nvSpPr>
          <p:cNvPr id="86" name="Google Shape;86;p15"/>
          <p:cNvSpPr txBox="1">
            <a:spLocks noGrp="1"/>
          </p:cNvSpPr>
          <p:nvPr>
            <p:ph type="dt" idx="10"/>
          </p:nvPr>
        </p:nvSpPr>
        <p:spPr>
          <a:xfrm>
            <a:off x="4336286" y="4834997"/>
            <a:ext cx="6213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800">
                <a:solidFill>
                  <a:srgbClr val="7F7F7F"/>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spd="slow">
    <p:push/>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19.jpeg"/><Relationship Id="rId3" Type="http://schemas.openxmlformats.org/officeDocument/2006/relationships/image" Target="../media/image4.png"/><Relationship Id="rId7" Type="http://schemas.openxmlformats.org/officeDocument/2006/relationships/image" Target="../media/image15.png"/><Relationship Id="rId12"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4.xml"/><Relationship Id="rId6" Type="http://schemas.openxmlformats.org/officeDocument/2006/relationships/image" Target="../media/image11.png"/><Relationship Id="rId11" Type="http://schemas.openxmlformats.org/officeDocument/2006/relationships/image" Target="../media/image13.png"/><Relationship Id="rId5" Type="http://schemas.openxmlformats.org/officeDocument/2006/relationships/image" Target="../media/image14.png"/><Relationship Id="rId15" Type="http://schemas.openxmlformats.org/officeDocument/2006/relationships/image" Target="../media/image21.png"/><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image" Target="../media/image17.png"/><Relationship Id="rId1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6.jpeg"/><Relationship Id="rId7"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10.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comments" Target="../comments/comment1.xml"/><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4.png"/><Relationship Id="rId7" Type="http://schemas.openxmlformats.org/officeDocument/2006/relationships/image" Target="../media/image15.png"/><Relationship Id="rId12"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4.xml"/><Relationship Id="rId6" Type="http://schemas.openxmlformats.org/officeDocument/2006/relationships/image" Target="../media/image11.png"/><Relationship Id="rId11" Type="http://schemas.openxmlformats.org/officeDocument/2006/relationships/image" Target="../media/image13.png"/><Relationship Id="rId5" Type="http://schemas.openxmlformats.org/officeDocument/2006/relationships/image" Target="../media/image14.png"/><Relationship Id="rId10" Type="http://schemas.openxmlformats.org/officeDocument/2006/relationships/image" Target="../media/image18.png"/><Relationship Id="rId4" Type="http://schemas.openxmlformats.org/officeDocument/2006/relationships/image" Target="../media/image5.png"/><Relationship Id="rId9"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6"/>
          <p:cNvSpPr txBox="1">
            <a:spLocks noGrp="1"/>
          </p:cNvSpPr>
          <p:nvPr>
            <p:ph type="ctrTitle"/>
          </p:nvPr>
        </p:nvSpPr>
        <p:spPr>
          <a:xfrm>
            <a:off x="704850" y="1797089"/>
            <a:ext cx="7867649" cy="2781010"/>
          </a:xfrm>
          <a:prstGeom prst="rect">
            <a:avLst/>
          </a:prstGeom>
          <a:noFill/>
          <a:ln>
            <a:noFill/>
          </a:ln>
        </p:spPr>
        <p:txBody>
          <a:bodyPr spcFirstLastPara="1" wrap="square" lIns="0" tIns="0" rIns="0" bIns="0" anchor="b" anchorCtr="0">
            <a:noAutofit/>
          </a:bodyPr>
          <a:lstStyle/>
          <a:p>
            <a:pPr algn="ctr"/>
            <a:br>
              <a:rPr lang="en" sz="2400"/>
            </a:br>
            <a:br>
              <a:rPr lang="en" sz="2400"/>
            </a:br>
            <a:br>
              <a:rPr lang="en" sz="2400"/>
            </a:br>
            <a:r>
              <a:rPr lang="en" sz="2400"/>
              <a:t>Cloud Excellence Presentation</a:t>
            </a:r>
            <a:br>
              <a:rPr lang="en" sz="2400"/>
            </a:br>
            <a:endParaRPr sz="2400"/>
          </a:p>
          <a:p>
            <a:pPr marL="0" lvl="0" indent="0" algn="ctr" rtl="0">
              <a:lnSpc>
                <a:spcPct val="90000"/>
              </a:lnSpc>
              <a:spcBef>
                <a:spcPts val="0"/>
              </a:spcBef>
              <a:spcAft>
                <a:spcPts val="0"/>
              </a:spcAft>
              <a:buClr>
                <a:schemeClr val="lt1"/>
              </a:buClr>
              <a:buSzPts val="5300"/>
              <a:buFont typeface="Oswald"/>
              <a:buNone/>
            </a:pPr>
            <a:r>
              <a:rPr lang="en" sz="2400"/>
              <a:t>Team #1</a:t>
            </a:r>
            <a:endParaRPr sz="2400"/>
          </a:p>
          <a:p>
            <a:pPr algn="ctr"/>
            <a:r>
              <a:rPr lang="en-US" sz="2400"/>
              <a:t>Crickets – The Serverless Champions</a:t>
            </a:r>
            <a:br>
              <a:rPr lang="en-US" sz="2400"/>
            </a:br>
            <a:endParaRPr sz="2400"/>
          </a:p>
          <a:p>
            <a:pPr algn="ctr"/>
            <a:r>
              <a:rPr lang="en" sz="2400"/>
              <a:t>Members: </a:t>
            </a:r>
            <a:br>
              <a:rPr lang="en" sz="2400"/>
            </a:br>
            <a:r>
              <a:rPr lang="en" sz="2400"/>
              <a:t>Obaidullah Abdi</a:t>
            </a:r>
            <a:br>
              <a:rPr lang="en" sz="2400"/>
            </a:br>
            <a:r>
              <a:rPr lang="en" sz="2400"/>
              <a:t>Sabaa Alshammari</a:t>
            </a:r>
            <a:br>
              <a:rPr lang="en" sz="2400"/>
            </a:br>
            <a:r>
              <a:rPr lang="en" sz="2400"/>
              <a:t>Euclid Brooks</a:t>
            </a:r>
            <a:br>
              <a:rPr lang="en" sz="2400"/>
            </a:br>
            <a:r>
              <a:rPr lang="en" sz="2400"/>
              <a:t>Jessiah Campbell</a:t>
            </a:r>
            <a:br>
              <a:rPr lang="en" sz="2400"/>
            </a:br>
            <a:r>
              <a:rPr lang="en" sz="2400"/>
              <a:t>Robyn Plouse</a:t>
            </a:r>
            <a:endParaRPr sz="2400"/>
          </a:p>
        </p:txBody>
      </p:sp>
      <p:sp>
        <p:nvSpPr>
          <p:cNvPr id="93" name="Google Shape;93;p16"/>
          <p:cNvSpPr txBox="1">
            <a:spLocks noGrp="1"/>
          </p:cNvSpPr>
          <p:nvPr>
            <p:ph type="body" idx="2"/>
          </p:nvPr>
        </p:nvSpPr>
        <p:spPr>
          <a:xfrm>
            <a:off x="504824" y="4446684"/>
            <a:ext cx="3757613" cy="259556"/>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lt1"/>
              </a:buClr>
              <a:buSzPts val="900"/>
              <a:buNone/>
            </a:pPr>
            <a:r>
              <a:rPr lang="en" sz="1100" i="1"/>
              <a:t>November 2021</a:t>
            </a:r>
            <a:endParaRPr sz="1100"/>
          </a:p>
        </p:txBody>
      </p:sp>
      <p:pic>
        <p:nvPicPr>
          <p:cNvPr id="94" name="Google Shape;94;p16"/>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95" name="Google Shape;95;p16"/>
          <p:cNvPicPr preferRelativeResize="0"/>
          <p:nvPr/>
        </p:nvPicPr>
        <p:blipFill>
          <a:blip r:embed="rId4">
            <a:alphaModFix/>
          </a:blip>
          <a:stretch>
            <a:fillRect/>
          </a:stretch>
        </p:blipFill>
        <p:spPr>
          <a:xfrm>
            <a:off x="7414725" y="109850"/>
            <a:ext cx="1563800" cy="4324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4"/>
          <p:cNvSpPr txBox="1"/>
          <p:nvPr/>
        </p:nvSpPr>
        <p:spPr>
          <a:xfrm>
            <a:off x="67624" y="46690"/>
            <a:ext cx="8224800" cy="453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 sz="2800">
                <a:solidFill>
                  <a:srgbClr val="FF770D"/>
                </a:solidFill>
              </a:rPr>
              <a:t>Future State - What we would add</a:t>
            </a:r>
            <a:endParaRPr sz="2800">
              <a:solidFill>
                <a:srgbClr val="FF770D"/>
              </a:solidFill>
            </a:endParaRPr>
          </a:p>
        </p:txBody>
      </p:sp>
      <p:sp>
        <p:nvSpPr>
          <p:cNvPr id="181" name="Google Shape;181;p24"/>
          <p:cNvSpPr txBox="1"/>
          <p:nvPr/>
        </p:nvSpPr>
        <p:spPr>
          <a:xfrm>
            <a:off x="5461200" y="4955088"/>
            <a:ext cx="3682800" cy="18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latin typeface="Roboto"/>
              <a:ea typeface="Roboto"/>
              <a:cs typeface="Roboto"/>
              <a:sym typeface="Roboto"/>
            </a:endParaRPr>
          </a:p>
        </p:txBody>
      </p:sp>
      <p:pic>
        <p:nvPicPr>
          <p:cNvPr id="182" name="Google Shape;182;p24"/>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183" name="Google Shape;183;p24"/>
          <p:cNvPicPr preferRelativeResize="0"/>
          <p:nvPr/>
        </p:nvPicPr>
        <p:blipFill>
          <a:blip r:embed="rId4">
            <a:alphaModFix/>
          </a:blip>
          <a:stretch>
            <a:fillRect/>
          </a:stretch>
        </p:blipFill>
        <p:spPr>
          <a:xfrm>
            <a:off x="7414725" y="109850"/>
            <a:ext cx="1563800" cy="432475"/>
          </a:xfrm>
          <a:prstGeom prst="rect">
            <a:avLst/>
          </a:prstGeom>
          <a:noFill/>
          <a:ln>
            <a:noFill/>
          </a:ln>
        </p:spPr>
      </p:pic>
      <p:pic>
        <p:nvPicPr>
          <p:cNvPr id="8" name="Picture 7">
            <a:extLst>
              <a:ext uri="{FF2B5EF4-FFF2-40B4-BE49-F238E27FC236}">
                <a16:creationId xmlns:a16="http://schemas.microsoft.com/office/drawing/2014/main" id="{EEF75511-C6C8-4398-8BD5-A70C15D6F98E}"/>
              </a:ext>
            </a:extLst>
          </p:cNvPr>
          <p:cNvPicPr>
            <a:picLocks noChangeAspect="1"/>
          </p:cNvPicPr>
          <p:nvPr/>
        </p:nvPicPr>
        <p:blipFill>
          <a:blip r:embed="rId5"/>
          <a:stretch>
            <a:fillRect/>
          </a:stretch>
        </p:blipFill>
        <p:spPr>
          <a:xfrm>
            <a:off x="1045331" y="804153"/>
            <a:ext cx="981508" cy="580180"/>
          </a:xfrm>
          <a:prstGeom prst="rect">
            <a:avLst/>
          </a:prstGeom>
        </p:spPr>
      </p:pic>
      <p:sp>
        <p:nvSpPr>
          <p:cNvPr id="9" name="Rectangle 8">
            <a:extLst>
              <a:ext uri="{FF2B5EF4-FFF2-40B4-BE49-F238E27FC236}">
                <a16:creationId xmlns:a16="http://schemas.microsoft.com/office/drawing/2014/main" id="{11A17B97-B02D-4FD5-9464-7E3254DDA72E}"/>
              </a:ext>
            </a:extLst>
          </p:cNvPr>
          <p:cNvSpPr/>
          <p:nvPr/>
        </p:nvSpPr>
        <p:spPr>
          <a:xfrm>
            <a:off x="707331" y="1805693"/>
            <a:ext cx="4992795" cy="273273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10" name="Picture 9">
            <a:extLst>
              <a:ext uri="{FF2B5EF4-FFF2-40B4-BE49-F238E27FC236}">
                <a16:creationId xmlns:a16="http://schemas.microsoft.com/office/drawing/2014/main" id="{3CE81830-441D-4A05-B044-B3DD3ACA7836}"/>
              </a:ext>
            </a:extLst>
          </p:cNvPr>
          <p:cNvPicPr>
            <a:picLocks noChangeAspect="1"/>
          </p:cNvPicPr>
          <p:nvPr/>
        </p:nvPicPr>
        <p:blipFill>
          <a:blip r:embed="rId6"/>
          <a:stretch>
            <a:fillRect/>
          </a:stretch>
        </p:blipFill>
        <p:spPr>
          <a:xfrm>
            <a:off x="1247939" y="2087059"/>
            <a:ext cx="576292" cy="562004"/>
          </a:xfrm>
          <a:prstGeom prst="rect">
            <a:avLst/>
          </a:prstGeom>
        </p:spPr>
      </p:pic>
      <p:pic>
        <p:nvPicPr>
          <p:cNvPr id="11" name="Picture 10">
            <a:extLst>
              <a:ext uri="{FF2B5EF4-FFF2-40B4-BE49-F238E27FC236}">
                <a16:creationId xmlns:a16="http://schemas.microsoft.com/office/drawing/2014/main" id="{F4EF1549-8DF6-4BAF-B051-B3DCBFFC6DCF}"/>
              </a:ext>
            </a:extLst>
          </p:cNvPr>
          <p:cNvPicPr>
            <a:picLocks noChangeAspect="1"/>
          </p:cNvPicPr>
          <p:nvPr/>
        </p:nvPicPr>
        <p:blipFill>
          <a:blip r:embed="rId7"/>
          <a:stretch>
            <a:fillRect/>
          </a:stretch>
        </p:blipFill>
        <p:spPr>
          <a:xfrm>
            <a:off x="2601340" y="2084867"/>
            <a:ext cx="552479" cy="571529"/>
          </a:xfrm>
          <a:prstGeom prst="rect">
            <a:avLst/>
          </a:prstGeom>
        </p:spPr>
      </p:pic>
      <p:pic>
        <p:nvPicPr>
          <p:cNvPr id="12" name="Picture 11">
            <a:extLst>
              <a:ext uri="{FF2B5EF4-FFF2-40B4-BE49-F238E27FC236}">
                <a16:creationId xmlns:a16="http://schemas.microsoft.com/office/drawing/2014/main" id="{827386B2-A81B-4A31-B115-2453EAB8836C}"/>
              </a:ext>
            </a:extLst>
          </p:cNvPr>
          <p:cNvPicPr>
            <a:picLocks noChangeAspect="1"/>
          </p:cNvPicPr>
          <p:nvPr/>
        </p:nvPicPr>
        <p:blipFill>
          <a:blip r:embed="rId8"/>
          <a:stretch>
            <a:fillRect/>
          </a:stretch>
        </p:blipFill>
        <p:spPr>
          <a:xfrm>
            <a:off x="1257465" y="3447288"/>
            <a:ext cx="557241" cy="552479"/>
          </a:xfrm>
          <a:prstGeom prst="rect">
            <a:avLst/>
          </a:prstGeom>
        </p:spPr>
      </p:pic>
      <p:pic>
        <p:nvPicPr>
          <p:cNvPr id="13" name="Picture 12">
            <a:extLst>
              <a:ext uri="{FF2B5EF4-FFF2-40B4-BE49-F238E27FC236}">
                <a16:creationId xmlns:a16="http://schemas.microsoft.com/office/drawing/2014/main" id="{93DC9F9B-E07A-47A7-BD9D-1DFBF74E695D}"/>
              </a:ext>
            </a:extLst>
          </p:cNvPr>
          <p:cNvPicPr>
            <a:picLocks noChangeAspect="1"/>
          </p:cNvPicPr>
          <p:nvPr/>
        </p:nvPicPr>
        <p:blipFill>
          <a:blip r:embed="rId9"/>
          <a:stretch>
            <a:fillRect/>
          </a:stretch>
        </p:blipFill>
        <p:spPr>
          <a:xfrm>
            <a:off x="2601340" y="3452051"/>
            <a:ext cx="552479" cy="547716"/>
          </a:xfrm>
          <a:prstGeom prst="rect">
            <a:avLst/>
          </a:prstGeom>
        </p:spPr>
      </p:pic>
      <p:pic>
        <p:nvPicPr>
          <p:cNvPr id="14" name="Picture 13">
            <a:extLst>
              <a:ext uri="{FF2B5EF4-FFF2-40B4-BE49-F238E27FC236}">
                <a16:creationId xmlns:a16="http://schemas.microsoft.com/office/drawing/2014/main" id="{935AA624-6AFE-4C45-909A-5D19B9CBB26C}"/>
              </a:ext>
            </a:extLst>
          </p:cNvPr>
          <p:cNvPicPr>
            <a:picLocks noChangeAspect="1"/>
          </p:cNvPicPr>
          <p:nvPr/>
        </p:nvPicPr>
        <p:blipFill>
          <a:blip r:embed="rId10"/>
          <a:stretch>
            <a:fillRect/>
          </a:stretch>
        </p:blipFill>
        <p:spPr>
          <a:xfrm>
            <a:off x="3968219" y="3471102"/>
            <a:ext cx="571529" cy="528665"/>
          </a:xfrm>
          <a:prstGeom prst="rect">
            <a:avLst/>
          </a:prstGeom>
        </p:spPr>
      </p:pic>
      <p:sp>
        <p:nvSpPr>
          <p:cNvPr id="15" name="TextBox 14">
            <a:extLst>
              <a:ext uri="{FF2B5EF4-FFF2-40B4-BE49-F238E27FC236}">
                <a16:creationId xmlns:a16="http://schemas.microsoft.com/office/drawing/2014/main" id="{3E3B66BE-FFF8-4053-BB07-83CF44B7D130}"/>
              </a:ext>
            </a:extLst>
          </p:cNvPr>
          <p:cNvSpPr txBox="1"/>
          <p:nvPr/>
        </p:nvSpPr>
        <p:spPr>
          <a:xfrm>
            <a:off x="1958898" y="2668864"/>
            <a:ext cx="1837362" cy="415498"/>
          </a:xfrm>
          <a:prstGeom prst="rect">
            <a:avLst/>
          </a:prstGeom>
          <a:noFill/>
        </p:spPr>
        <p:txBody>
          <a:bodyPr wrap="none" rtlCol="0">
            <a:spAutoFit/>
          </a:bodyPr>
          <a:lstStyle/>
          <a:p>
            <a:pPr algn="ctr"/>
            <a:r>
              <a:rPr lang="en-US" sz="1050" b="1"/>
              <a:t>AWS Identity and Access </a:t>
            </a:r>
          </a:p>
          <a:p>
            <a:pPr algn="ctr"/>
            <a:r>
              <a:rPr lang="en-US" sz="1050" b="1"/>
              <a:t>Management</a:t>
            </a:r>
          </a:p>
        </p:txBody>
      </p:sp>
      <p:sp>
        <p:nvSpPr>
          <p:cNvPr id="16" name="TextBox 15">
            <a:extLst>
              <a:ext uri="{FF2B5EF4-FFF2-40B4-BE49-F238E27FC236}">
                <a16:creationId xmlns:a16="http://schemas.microsoft.com/office/drawing/2014/main" id="{42F7F323-207F-4597-8A3A-F376D1D5524D}"/>
              </a:ext>
            </a:extLst>
          </p:cNvPr>
          <p:cNvSpPr txBox="1"/>
          <p:nvPr/>
        </p:nvSpPr>
        <p:spPr>
          <a:xfrm>
            <a:off x="1021361" y="2668865"/>
            <a:ext cx="1029449" cy="253916"/>
          </a:xfrm>
          <a:prstGeom prst="rect">
            <a:avLst/>
          </a:prstGeom>
          <a:noFill/>
        </p:spPr>
        <p:txBody>
          <a:bodyPr wrap="none" rtlCol="0">
            <a:spAutoFit/>
          </a:bodyPr>
          <a:lstStyle/>
          <a:p>
            <a:r>
              <a:rPr lang="en-US" sz="1050" b="1"/>
              <a:t>AWS Amplify</a:t>
            </a:r>
          </a:p>
        </p:txBody>
      </p:sp>
      <p:sp>
        <p:nvSpPr>
          <p:cNvPr id="17" name="TextBox 16">
            <a:extLst>
              <a:ext uri="{FF2B5EF4-FFF2-40B4-BE49-F238E27FC236}">
                <a16:creationId xmlns:a16="http://schemas.microsoft.com/office/drawing/2014/main" id="{EE242283-5CBA-4289-ACD2-35E4DEB33853}"/>
              </a:ext>
            </a:extLst>
          </p:cNvPr>
          <p:cNvSpPr txBox="1"/>
          <p:nvPr/>
        </p:nvSpPr>
        <p:spPr>
          <a:xfrm>
            <a:off x="860259" y="4040643"/>
            <a:ext cx="1351652" cy="253916"/>
          </a:xfrm>
          <a:prstGeom prst="rect">
            <a:avLst/>
          </a:prstGeom>
          <a:noFill/>
        </p:spPr>
        <p:txBody>
          <a:bodyPr wrap="none" rtlCol="0">
            <a:spAutoFit/>
          </a:bodyPr>
          <a:lstStyle/>
          <a:p>
            <a:r>
              <a:rPr lang="en-US" sz="1050" b="1"/>
              <a:t>AWS API Gateway</a:t>
            </a:r>
          </a:p>
        </p:txBody>
      </p:sp>
      <p:sp>
        <p:nvSpPr>
          <p:cNvPr id="18" name="TextBox 17">
            <a:extLst>
              <a:ext uri="{FF2B5EF4-FFF2-40B4-BE49-F238E27FC236}">
                <a16:creationId xmlns:a16="http://schemas.microsoft.com/office/drawing/2014/main" id="{85274F93-0926-44A0-8686-BD5B801312C6}"/>
              </a:ext>
            </a:extLst>
          </p:cNvPr>
          <p:cNvSpPr txBox="1"/>
          <p:nvPr/>
        </p:nvSpPr>
        <p:spPr>
          <a:xfrm>
            <a:off x="2351634" y="4038262"/>
            <a:ext cx="1051891" cy="253916"/>
          </a:xfrm>
          <a:prstGeom prst="rect">
            <a:avLst/>
          </a:prstGeom>
          <a:noFill/>
        </p:spPr>
        <p:txBody>
          <a:bodyPr wrap="none" rtlCol="0">
            <a:spAutoFit/>
          </a:bodyPr>
          <a:lstStyle/>
          <a:p>
            <a:r>
              <a:rPr lang="en-US" sz="1050" b="1"/>
              <a:t>AWS Lambda</a:t>
            </a:r>
          </a:p>
        </p:txBody>
      </p:sp>
      <p:sp>
        <p:nvSpPr>
          <p:cNvPr id="19" name="TextBox 18">
            <a:extLst>
              <a:ext uri="{FF2B5EF4-FFF2-40B4-BE49-F238E27FC236}">
                <a16:creationId xmlns:a16="http://schemas.microsoft.com/office/drawing/2014/main" id="{43513667-9DF0-4DF3-A838-7126117B6E6C}"/>
              </a:ext>
            </a:extLst>
          </p:cNvPr>
          <p:cNvSpPr txBox="1"/>
          <p:nvPr/>
        </p:nvSpPr>
        <p:spPr>
          <a:xfrm>
            <a:off x="3622240" y="4042225"/>
            <a:ext cx="1263487" cy="253916"/>
          </a:xfrm>
          <a:prstGeom prst="rect">
            <a:avLst/>
          </a:prstGeom>
          <a:noFill/>
        </p:spPr>
        <p:txBody>
          <a:bodyPr wrap="none" rtlCol="0">
            <a:spAutoFit/>
          </a:bodyPr>
          <a:lstStyle/>
          <a:p>
            <a:pPr algn="ctr"/>
            <a:r>
              <a:rPr lang="en-US" sz="1050" b="1"/>
              <a:t>AWS DynamoDB</a:t>
            </a:r>
          </a:p>
        </p:txBody>
      </p:sp>
      <p:cxnSp>
        <p:nvCxnSpPr>
          <p:cNvPr id="20" name="Straight Arrow Connector 19">
            <a:extLst>
              <a:ext uri="{FF2B5EF4-FFF2-40B4-BE49-F238E27FC236}">
                <a16:creationId xmlns:a16="http://schemas.microsoft.com/office/drawing/2014/main" id="{6FA89B2F-FC10-4C29-BCC6-B1CB902C77C8}"/>
              </a:ext>
            </a:extLst>
          </p:cNvPr>
          <p:cNvCxnSpPr>
            <a:cxnSpLocks/>
          </p:cNvCxnSpPr>
          <p:nvPr/>
        </p:nvCxnSpPr>
        <p:spPr>
          <a:xfrm>
            <a:off x="1869551" y="3735434"/>
            <a:ext cx="690521" cy="0"/>
          </a:xfrm>
          <a:prstGeom prst="straightConnector1">
            <a:avLst/>
          </a:prstGeom>
          <a:ln w="190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5A07BD95-97C0-4E6E-895A-B0AC328D4797}"/>
              </a:ext>
            </a:extLst>
          </p:cNvPr>
          <p:cNvPicPr>
            <a:picLocks noChangeAspect="1"/>
          </p:cNvPicPr>
          <p:nvPr/>
        </p:nvPicPr>
        <p:blipFill>
          <a:blip r:embed="rId11"/>
          <a:stretch>
            <a:fillRect/>
          </a:stretch>
        </p:blipFill>
        <p:spPr>
          <a:xfrm>
            <a:off x="3186075" y="3655628"/>
            <a:ext cx="829890" cy="135800"/>
          </a:xfrm>
          <a:prstGeom prst="rect">
            <a:avLst/>
          </a:prstGeom>
        </p:spPr>
      </p:pic>
      <p:cxnSp>
        <p:nvCxnSpPr>
          <p:cNvPr id="22" name="Straight Arrow Connector 21">
            <a:extLst>
              <a:ext uri="{FF2B5EF4-FFF2-40B4-BE49-F238E27FC236}">
                <a16:creationId xmlns:a16="http://schemas.microsoft.com/office/drawing/2014/main" id="{28846CE5-480D-458D-B02A-903A8478AEB4}"/>
              </a:ext>
            </a:extLst>
          </p:cNvPr>
          <p:cNvCxnSpPr>
            <a:cxnSpLocks/>
          </p:cNvCxnSpPr>
          <p:nvPr/>
        </p:nvCxnSpPr>
        <p:spPr>
          <a:xfrm>
            <a:off x="1536085" y="2879851"/>
            <a:ext cx="0" cy="540416"/>
          </a:xfrm>
          <a:prstGeom prst="straightConnector1">
            <a:avLst/>
          </a:prstGeom>
          <a:ln w="190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B2BE53F-158D-4124-AA1B-5CA6BAC66B81}"/>
              </a:ext>
            </a:extLst>
          </p:cNvPr>
          <p:cNvCxnSpPr>
            <a:cxnSpLocks/>
          </p:cNvCxnSpPr>
          <p:nvPr/>
        </p:nvCxnSpPr>
        <p:spPr>
          <a:xfrm>
            <a:off x="2877579" y="3014245"/>
            <a:ext cx="0" cy="406022"/>
          </a:xfrm>
          <a:prstGeom prst="straightConnector1">
            <a:avLst/>
          </a:prstGeom>
          <a:ln w="190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AAAF0E72-A766-466F-AF5D-9AFB0AED2446}"/>
              </a:ext>
            </a:extLst>
          </p:cNvPr>
          <p:cNvPicPr>
            <a:picLocks noChangeAspect="1"/>
          </p:cNvPicPr>
          <p:nvPr/>
        </p:nvPicPr>
        <p:blipFill>
          <a:blip r:embed="rId12"/>
          <a:stretch>
            <a:fillRect/>
          </a:stretch>
        </p:blipFill>
        <p:spPr>
          <a:xfrm>
            <a:off x="102395" y="2158144"/>
            <a:ext cx="400070" cy="690598"/>
          </a:xfrm>
          <a:prstGeom prst="rect">
            <a:avLst/>
          </a:prstGeom>
        </p:spPr>
      </p:pic>
      <p:sp>
        <p:nvSpPr>
          <p:cNvPr id="26" name="TextBox 25">
            <a:extLst>
              <a:ext uri="{FF2B5EF4-FFF2-40B4-BE49-F238E27FC236}">
                <a16:creationId xmlns:a16="http://schemas.microsoft.com/office/drawing/2014/main" id="{0D261579-970B-4873-958F-03BC26AB178C}"/>
              </a:ext>
            </a:extLst>
          </p:cNvPr>
          <p:cNvSpPr txBox="1"/>
          <p:nvPr/>
        </p:nvSpPr>
        <p:spPr>
          <a:xfrm>
            <a:off x="1220133" y="1331298"/>
            <a:ext cx="631904" cy="253916"/>
          </a:xfrm>
          <a:prstGeom prst="rect">
            <a:avLst/>
          </a:prstGeom>
          <a:noFill/>
        </p:spPr>
        <p:txBody>
          <a:bodyPr wrap="none" rtlCol="0">
            <a:spAutoFit/>
          </a:bodyPr>
          <a:lstStyle/>
          <a:p>
            <a:r>
              <a:rPr lang="en-US" sz="1050" b="1"/>
              <a:t>GitHub</a:t>
            </a:r>
          </a:p>
        </p:txBody>
      </p:sp>
      <p:cxnSp>
        <p:nvCxnSpPr>
          <p:cNvPr id="27" name="Straight Arrow Connector 26">
            <a:extLst>
              <a:ext uri="{FF2B5EF4-FFF2-40B4-BE49-F238E27FC236}">
                <a16:creationId xmlns:a16="http://schemas.microsoft.com/office/drawing/2014/main" id="{DE765FB4-A50D-42A9-AAF5-A6F38ABA91F3}"/>
              </a:ext>
            </a:extLst>
          </p:cNvPr>
          <p:cNvCxnSpPr>
            <a:cxnSpLocks/>
          </p:cNvCxnSpPr>
          <p:nvPr/>
        </p:nvCxnSpPr>
        <p:spPr>
          <a:xfrm>
            <a:off x="1536085" y="1556745"/>
            <a:ext cx="0" cy="540416"/>
          </a:xfrm>
          <a:prstGeom prst="straightConnector1">
            <a:avLst/>
          </a:prstGeom>
          <a:ln w="190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B1AB5FD6-8C34-4E87-9AF9-5C9FB108D35C}"/>
              </a:ext>
            </a:extLst>
          </p:cNvPr>
          <p:cNvSpPr txBox="1"/>
          <p:nvPr/>
        </p:nvSpPr>
        <p:spPr>
          <a:xfrm>
            <a:off x="5700127" y="989192"/>
            <a:ext cx="3156198" cy="3754874"/>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a:t>Expand the application to add more features</a:t>
            </a:r>
          </a:p>
          <a:p>
            <a:pPr marL="285750" indent="-285750">
              <a:buFont typeface="Arial" panose="020B0604020202020204" pitchFamily="34" charset="0"/>
              <a:buChar char="•"/>
            </a:pPr>
            <a:r>
              <a:rPr lang="en-US"/>
              <a:t>Add Cognito, which allows user sign-up, sign-in and Access Control</a:t>
            </a:r>
          </a:p>
          <a:p>
            <a:pPr marL="285750" indent="-285750">
              <a:buFont typeface="Arial" panose="020B0604020202020204" pitchFamily="34" charset="0"/>
              <a:buChar char="•"/>
            </a:pPr>
            <a:r>
              <a:rPr lang="en-US"/>
              <a:t>Web analytics to provide insight into user behavior for improvement of the App, customer satisfaction and retention.</a:t>
            </a:r>
          </a:p>
          <a:p>
            <a:pPr marL="285750" indent="-285750">
              <a:buFont typeface="Arial" panose="020B0604020202020204" pitchFamily="34" charset="0"/>
              <a:buChar char="•"/>
            </a:pPr>
            <a:r>
              <a:rPr lang="en-US"/>
              <a:t>Add a custom domain managed by Route 53.</a:t>
            </a:r>
          </a:p>
          <a:p>
            <a:pPr marL="285750" indent="-285750">
              <a:buFont typeface="Arial" panose="020B0604020202020204" pitchFamily="34" charset="0"/>
              <a:buChar char="•"/>
            </a:pPr>
            <a:r>
              <a:rPr lang="en-US"/>
              <a:t>Ensure all services are highly available and develop/implement a backup and recovery plan.</a:t>
            </a:r>
          </a:p>
          <a:p>
            <a:pPr marL="285750" indent="-285750">
              <a:buFont typeface="Arial" panose="020B0604020202020204" pitchFamily="34" charset="0"/>
              <a:buChar char="•"/>
            </a:pPr>
            <a:r>
              <a:rPr lang="en-US"/>
              <a:t>Add CloudFront to improve performance.</a:t>
            </a:r>
          </a:p>
        </p:txBody>
      </p:sp>
      <p:pic>
        <p:nvPicPr>
          <p:cNvPr id="1026" name="Picture 2" descr="Image result for aws cognito logo">
            <a:extLst>
              <a:ext uri="{FF2B5EF4-FFF2-40B4-BE49-F238E27FC236}">
                <a16:creationId xmlns:a16="http://schemas.microsoft.com/office/drawing/2014/main" id="{63549F67-2DC2-4FF2-A21C-3BD57BD4C7C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4015965" y="2102741"/>
            <a:ext cx="511200" cy="571528"/>
          </a:xfrm>
          <a:prstGeom prst="rect">
            <a:avLst/>
          </a:prstGeom>
          <a:noFill/>
          <a:extLst>
            <a:ext uri="{909E8E84-426E-40DD-AFC4-6F175D3DCCD1}">
              <a14:hiddenFill xmlns:a14="http://schemas.microsoft.com/office/drawing/2010/main">
                <a:solidFill>
                  <a:srgbClr val="FFFFFF"/>
                </a:solidFill>
              </a14:hiddenFill>
            </a:ext>
          </a:extLst>
        </p:spPr>
      </p:pic>
      <p:sp>
        <p:nvSpPr>
          <p:cNvPr id="30" name="TextBox 29">
            <a:extLst>
              <a:ext uri="{FF2B5EF4-FFF2-40B4-BE49-F238E27FC236}">
                <a16:creationId xmlns:a16="http://schemas.microsoft.com/office/drawing/2014/main" id="{A8AD9E47-D96F-4537-8EB4-2CE47733E6C2}"/>
              </a:ext>
            </a:extLst>
          </p:cNvPr>
          <p:cNvSpPr txBox="1"/>
          <p:nvPr/>
        </p:nvSpPr>
        <p:spPr>
          <a:xfrm>
            <a:off x="3790915" y="2731155"/>
            <a:ext cx="1042273" cy="253916"/>
          </a:xfrm>
          <a:prstGeom prst="rect">
            <a:avLst/>
          </a:prstGeom>
          <a:noFill/>
        </p:spPr>
        <p:txBody>
          <a:bodyPr wrap="none" rtlCol="0">
            <a:spAutoFit/>
          </a:bodyPr>
          <a:lstStyle/>
          <a:p>
            <a:r>
              <a:rPr lang="en-US" sz="1050" b="1"/>
              <a:t>AWS Cognito</a:t>
            </a:r>
          </a:p>
        </p:txBody>
      </p:sp>
      <p:pic>
        <p:nvPicPr>
          <p:cNvPr id="29" name="Picture 28">
            <a:extLst>
              <a:ext uri="{FF2B5EF4-FFF2-40B4-BE49-F238E27FC236}">
                <a16:creationId xmlns:a16="http://schemas.microsoft.com/office/drawing/2014/main" id="{BDCC9FBE-537C-49CC-BA37-23050E7707B2}"/>
              </a:ext>
            </a:extLst>
          </p:cNvPr>
          <p:cNvPicPr>
            <a:picLocks noChangeAspect="1"/>
          </p:cNvPicPr>
          <p:nvPr/>
        </p:nvPicPr>
        <p:blipFill>
          <a:blip r:embed="rId11"/>
          <a:stretch>
            <a:fillRect/>
          </a:stretch>
        </p:blipFill>
        <p:spPr>
          <a:xfrm>
            <a:off x="457624" y="2360534"/>
            <a:ext cx="829890" cy="135800"/>
          </a:xfrm>
          <a:prstGeom prst="rect">
            <a:avLst/>
          </a:prstGeom>
        </p:spPr>
      </p:pic>
      <p:pic>
        <p:nvPicPr>
          <p:cNvPr id="4" name="Picture 3">
            <a:extLst>
              <a:ext uri="{FF2B5EF4-FFF2-40B4-BE49-F238E27FC236}">
                <a16:creationId xmlns:a16="http://schemas.microsoft.com/office/drawing/2014/main" id="{2E14F2A8-BAC5-494B-80B1-FE5197E5B9C5}"/>
              </a:ext>
            </a:extLst>
          </p:cNvPr>
          <p:cNvPicPr>
            <a:picLocks noChangeAspect="1"/>
          </p:cNvPicPr>
          <p:nvPr/>
        </p:nvPicPr>
        <p:blipFill>
          <a:blip r:embed="rId14"/>
          <a:stretch>
            <a:fillRect/>
          </a:stretch>
        </p:blipFill>
        <p:spPr>
          <a:xfrm>
            <a:off x="4907915" y="1994181"/>
            <a:ext cx="704832" cy="732706"/>
          </a:xfrm>
          <a:prstGeom prst="rect">
            <a:avLst/>
          </a:prstGeom>
        </p:spPr>
      </p:pic>
      <p:sp>
        <p:nvSpPr>
          <p:cNvPr id="31" name="TextBox 30">
            <a:extLst>
              <a:ext uri="{FF2B5EF4-FFF2-40B4-BE49-F238E27FC236}">
                <a16:creationId xmlns:a16="http://schemas.microsoft.com/office/drawing/2014/main" id="{3A5D7E33-6941-4578-B7CD-BE48105A05BE}"/>
              </a:ext>
            </a:extLst>
          </p:cNvPr>
          <p:cNvSpPr txBox="1"/>
          <p:nvPr/>
        </p:nvSpPr>
        <p:spPr>
          <a:xfrm>
            <a:off x="4727732" y="2739671"/>
            <a:ext cx="907621" cy="253916"/>
          </a:xfrm>
          <a:prstGeom prst="rect">
            <a:avLst/>
          </a:prstGeom>
          <a:noFill/>
        </p:spPr>
        <p:txBody>
          <a:bodyPr wrap="none" rtlCol="0">
            <a:spAutoFit/>
          </a:bodyPr>
          <a:lstStyle/>
          <a:p>
            <a:r>
              <a:rPr lang="en-US" sz="1050" b="1"/>
              <a:t>CloudFront</a:t>
            </a:r>
          </a:p>
        </p:txBody>
      </p:sp>
      <p:pic>
        <p:nvPicPr>
          <p:cNvPr id="6" name="Picture 5">
            <a:extLst>
              <a:ext uri="{FF2B5EF4-FFF2-40B4-BE49-F238E27FC236}">
                <a16:creationId xmlns:a16="http://schemas.microsoft.com/office/drawing/2014/main" id="{29267F50-977B-4DA9-B3D2-83D4B268502B}"/>
              </a:ext>
            </a:extLst>
          </p:cNvPr>
          <p:cNvPicPr>
            <a:picLocks noChangeAspect="1"/>
          </p:cNvPicPr>
          <p:nvPr/>
        </p:nvPicPr>
        <p:blipFill>
          <a:blip r:embed="rId15"/>
          <a:stretch>
            <a:fillRect/>
          </a:stretch>
        </p:blipFill>
        <p:spPr>
          <a:xfrm>
            <a:off x="4944646" y="3370314"/>
            <a:ext cx="590831" cy="617207"/>
          </a:xfrm>
          <a:prstGeom prst="rect">
            <a:avLst/>
          </a:prstGeom>
        </p:spPr>
      </p:pic>
      <p:sp>
        <p:nvSpPr>
          <p:cNvPr id="35" name="TextBox 34">
            <a:extLst>
              <a:ext uri="{FF2B5EF4-FFF2-40B4-BE49-F238E27FC236}">
                <a16:creationId xmlns:a16="http://schemas.microsoft.com/office/drawing/2014/main" id="{8ED3E470-101B-4A62-A6BD-953820D3B879}"/>
              </a:ext>
            </a:extLst>
          </p:cNvPr>
          <p:cNvSpPr txBox="1"/>
          <p:nvPr/>
        </p:nvSpPr>
        <p:spPr>
          <a:xfrm>
            <a:off x="4851958" y="4045074"/>
            <a:ext cx="753732" cy="253916"/>
          </a:xfrm>
          <a:prstGeom prst="rect">
            <a:avLst/>
          </a:prstGeom>
          <a:noFill/>
        </p:spPr>
        <p:txBody>
          <a:bodyPr wrap="none" rtlCol="0">
            <a:spAutoFit/>
          </a:bodyPr>
          <a:lstStyle/>
          <a:p>
            <a:r>
              <a:rPr lang="en-US" sz="1050" b="1"/>
              <a:t>Route 53</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5"/>
          <p:cNvSpPr txBox="1"/>
          <p:nvPr/>
        </p:nvSpPr>
        <p:spPr>
          <a:xfrm>
            <a:off x="67624" y="46690"/>
            <a:ext cx="8224800" cy="4820446"/>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 sz="2800">
                <a:solidFill>
                  <a:srgbClr val="FF770D"/>
                </a:solidFill>
              </a:rPr>
              <a:t>Q &amp; A - Ask us anything</a:t>
            </a:r>
            <a:endParaRPr sz="2800">
              <a:solidFill>
                <a:srgbClr val="FF770D"/>
              </a:solidFill>
            </a:endParaRPr>
          </a:p>
        </p:txBody>
      </p:sp>
      <p:sp>
        <p:nvSpPr>
          <p:cNvPr id="191" name="Google Shape;191;p25"/>
          <p:cNvSpPr txBox="1"/>
          <p:nvPr/>
        </p:nvSpPr>
        <p:spPr>
          <a:xfrm>
            <a:off x="5461200" y="4955088"/>
            <a:ext cx="3682800" cy="18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latin typeface="Roboto"/>
              <a:ea typeface="Roboto"/>
              <a:cs typeface="Roboto"/>
              <a:sym typeface="Roboto"/>
            </a:endParaRPr>
          </a:p>
        </p:txBody>
      </p:sp>
      <p:pic>
        <p:nvPicPr>
          <p:cNvPr id="192" name="Google Shape;192;p25"/>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193" name="Google Shape;193;p25"/>
          <p:cNvPicPr preferRelativeResize="0"/>
          <p:nvPr/>
        </p:nvPicPr>
        <p:blipFill>
          <a:blip r:embed="rId4">
            <a:alphaModFix/>
          </a:blip>
          <a:stretch>
            <a:fillRect/>
          </a:stretch>
        </p:blipFill>
        <p:spPr>
          <a:xfrm>
            <a:off x="7414725" y="109850"/>
            <a:ext cx="1563800" cy="432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6"/>
          <p:cNvSpPr txBox="1">
            <a:spLocks noGrp="1"/>
          </p:cNvSpPr>
          <p:nvPr>
            <p:ph type="ctrTitle"/>
          </p:nvPr>
        </p:nvSpPr>
        <p:spPr>
          <a:xfrm>
            <a:off x="704850" y="1649606"/>
            <a:ext cx="7867500" cy="1397700"/>
          </a:xfrm>
          <a:prstGeom prst="rect">
            <a:avLst/>
          </a:prstGeom>
          <a:noFill/>
          <a:ln>
            <a:noFill/>
          </a:ln>
        </p:spPr>
        <p:txBody>
          <a:bodyPr spcFirstLastPara="1" wrap="square" lIns="0" tIns="0" rIns="0" bIns="0" anchor="b" anchorCtr="0">
            <a:noAutofit/>
          </a:bodyPr>
          <a:lstStyle/>
          <a:p>
            <a:pPr marL="0" lvl="0" indent="0" algn="ctr" rtl="0">
              <a:lnSpc>
                <a:spcPct val="90000"/>
              </a:lnSpc>
              <a:spcBef>
                <a:spcPts val="0"/>
              </a:spcBef>
              <a:spcAft>
                <a:spcPts val="0"/>
              </a:spcAft>
              <a:buClr>
                <a:schemeClr val="lt1"/>
              </a:buClr>
              <a:buSzPts val="5300"/>
              <a:buFont typeface="Oswald"/>
              <a:buNone/>
            </a:pPr>
            <a:r>
              <a:rPr lang="en" sz="3600"/>
              <a:t>Thank you!!!</a:t>
            </a:r>
            <a:endParaRPr sz="3600"/>
          </a:p>
        </p:txBody>
      </p:sp>
      <p:sp>
        <p:nvSpPr>
          <p:cNvPr id="200" name="Google Shape;200;p26"/>
          <p:cNvSpPr txBox="1">
            <a:spLocks noGrp="1"/>
          </p:cNvSpPr>
          <p:nvPr>
            <p:ph type="body" idx="2"/>
          </p:nvPr>
        </p:nvSpPr>
        <p:spPr>
          <a:xfrm>
            <a:off x="504824" y="4446684"/>
            <a:ext cx="3757500" cy="2595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lt1"/>
              </a:buClr>
              <a:buSzPts val="900"/>
              <a:buNone/>
            </a:pPr>
            <a:r>
              <a:rPr lang="en" sz="1100" i="1"/>
              <a:t>MARCH 2021</a:t>
            </a:r>
            <a:endParaRPr sz="1100"/>
          </a:p>
        </p:txBody>
      </p:sp>
      <p:pic>
        <p:nvPicPr>
          <p:cNvPr id="201" name="Google Shape;201;p26"/>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202" name="Google Shape;202;p26"/>
          <p:cNvPicPr preferRelativeResize="0"/>
          <p:nvPr/>
        </p:nvPicPr>
        <p:blipFill>
          <a:blip r:embed="rId4">
            <a:alphaModFix/>
          </a:blip>
          <a:stretch>
            <a:fillRect/>
          </a:stretch>
        </p:blipFill>
        <p:spPr>
          <a:xfrm>
            <a:off x="7414725" y="109850"/>
            <a:ext cx="1563800" cy="432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7"/>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a:p>
            <a:r>
              <a:rPr lang="en"/>
              <a:t>TEAM 1: Serverless Web Application</a:t>
            </a:r>
          </a:p>
        </p:txBody>
      </p:sp>
      <p:sp>
        <p:nvSpPr>
          <p:cNvPr id="101" name="Google Shape;101;p17"/>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Official Project for the Booz Allen Cloud Excellence Program</a:t>
            </a:r>
            <a:endParaRPr/>
          </a:p>
        </p:txBody>
      </p:sp>
      <p:sp>
        <p:nvSpPr>
          <p:cNvPr id="102" name="Google Shape;102;p17"/>
          <p:cNvSpPr txBox="1"/>
          <p:nvPr/>
        </p:nvSpPr>
        <p:spPr>
          <a:xfrm>
            <a:off x="5461200" y="4955088"/>
            <a:ext cx="3682800" cy="18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www.webagesolutions.com|1.877.517.6540</a:t>
            </a:r>
            <a:endParaRPr sz="1000">
              <a:solidFill>
                <a:srgbClr val="FFFFFF"/>
              </a:solidFill>
              <a:latin typeface="Roboto"/>
              <a:ea typeface="Roboto"/>
              <a:cs typeface="Roboto"/>
              <a:sym typeface="Roboto"/>
            </a:endParaRPr>
          </a:p>
        </p:txBody>
      </p:sp>
      <p:pic>
        <p:nvPicPr>
          <p:cNvPr id="103" name="Google Shape;103;p17"/>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104" name="Google Shape;104;p17"/>
          <p:cNvPicPr preferRelativeResize="0"/>
          <p:nvPr/>
        </p:nvPicPr>
        <p:blipFill>
          <a:blip r:embed="rId4">
            <a:alphaModFix/>
          </a:blip>
          <a:stretch>
            <a:fillRect/>
          </a:stretch>
        </p:blipFill>
        <p:spPr>
          <a:xfrm>
            <a:off x="7414725" y="109850"/>
            <a:ext cx="1563800" cy="4324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18"/>
          <p:cNvSpPr txBox="1">
            <a:spLocks noGrp="1"/>
          </p:cNvSpPr>
          <p:nvPr>
            <p:ph type="title"/>
          </p:nvPr>
        </p:nvSpPr>
        <p:spPr>
          <a:xfrm>
            <a:off x="628650" y="159722"/>
            <a:ext cx="8036526" cy="735981"/>
          </a:xfrm>
          <a:prstGeom prst="rect">
            <a:avLst/>
          </a:prstGeom>
          <a:noFill/>
          <a:ln>
            <a:noFill/>
          </a:ln>
        </p:spPr>
        <p:txBody>
          <a:bodyPr spcFirstLastPara="1" wrap="square" lIns="0" tIns="0" rIns="0" bIns="0" anchor="b" anchorCtr="0">
            <a:noAutofit/>
          </a:bodyPr>
          <a:lstStyle/>
          <a:p>
            <a:pPr marL="0" lvl="0" indent="0" algn="ctr" rtl="0">
              <a:lnSpc>
                <a:spcPct val="90000"/>
              </a:lnSpc>
              <a:spcBef>
                <a:spcPts val="0"/>
              </a:spcBef>
              <a:spcAft>
                <a:spcPts val="0"/>
              </a:spcAft>
              <a:buClr>
                <a:schemeClr val="dk1"/>
              </a:buClr>
              <a:buSzPts val="1800"/>
              <a:buFont typeface="Oswald"/>
              <a:buNone/>
            </a:pPr>
            <a:r>
              <a:rPr lang="en" sz="1800" u="sng">
                <a:solidFill>
                  <a:srgbClr val="FF0000"/>
                </a:solidFill>
              </a:rPr>
              <a:t>INTRODUCTIONS</a:t>
            </a:r>
            <a:endParaRPr sz="1800" u="sng">
              <a:solidFill>
                <a:srgbClr val="FF0000"/>
              </a:solidFill>
            </a:endParaRPr>
          </a:p>
        </p:txBody>
      </p:sp>
      <p:sp>
        <p:nvSpPr>
          <p:cNvPr id="110" name="Google Shape;110;p18"/>
          <p:cNvSpPr txBox="1">
            <a:spLocks noGrp="1"/>
          </p:cNvSpPr>
          <p:nvPr>
            <p:ph type="sldNum" idx="12"/>
          </p:nvPr>
        </p:nvSpPr>
        <p:spPr>
          <a:xfrm>
            <a:off x="8319053" y="4800600"/>
            <a:ext cx="346124" cy="3429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sz="1100"/>
              <a:t>3</a:t>
            </a:fld>
            <a:endParaRPr sz="1100"/>
          </a:p>
        </p:txBody>
      </p:sp>
      <p:cxnSp>
        <p:nvCxnSpPr>
          <p:cNvPr id="111" name="Google Shape;111;p18"/>
          <p:cNvCxnSpPr/>
          <p:nvPr/>
        </p:nvCxnSpPr>
        <p:spPr>
          <a:xfrm>
            <a:off x="5334000" y="1118917"/>
            <a:ext cx="0" cy="3429000"/>
          </a:xfrm>
          <a:prstGeom prst="straightConnector1">
            <a:avLst/>
          </a:prstGeom>
          <a:noFill/>
          <a:ln w="9525" cap="flat" cmpd="sng">
            <a:solidFill>
              <a:schemeClr val="accent2"/>
            </a:solidFill>
            <a:prstDash val="solid"/>
            <a:miter lim="800000"/>
            <a:headEnd type="none" w="sm" len="sm"/>
            <a:tailEnd type="none" w="sm" len="sm"/>
          </a:ln>
        </p:spPr>
      </p:cxnSp>
      <p:pic>
        <p:nvPicPr>
          <p:cNvPr id="112" name="Google Shape;112;p18"/>
          <p:cNvPicPr preferRelativeResize="0"/>
          <p:nvPr/>
        </p:nvPicPr>
        <p:blipFill rotWithShape="1">
          <a:blip r:embed="rId3"/>
          <a:srcRect/>
          <a:stretch/>
        </p:blipFill>
        <p:spPr>
          <a:xfrm>
            <a:off x="5725072" y="1902587"/>
            <a:ext cx="1003743" cy="1338325"/>
          </a:xfrm>
          <a:prstGeom prst="rect">
            <a:avLst/>
          </a:prstGeom>
          <a:noFill/>
          <a:ln>
            <a:noFill/>
          </a:ln>
          <a:effectLst>
            <a:outerShdw blurRad="190500" algn="tl" rotWithShape="0">
              <a:srgbClr val="000000">
                <a:alpha val="69803"/>
              </a:srgbClr>
            </a:outerShdw>
          </a:effectLst>
        </p:spPr>
      </p:pic>
      <p:sp>
        <p:nvSpPr>
          <p:cNvPr id="113" name="Google Shape;113;p18"/>
          <p:cNvSpPr/>
          <p:nvPr/>
        </p:nvSpPr>
        <p:spPr>
          <a:xfrm>
            <a:off x="5534393" y="3603006"/>
            <a:ext cx="1385100" cy="646330"/>
          </a:xfrm>
          <a:prstGeom prst="rect">
            <a:avLst/>
          </a:prstGeom>
          <a:noFill/>
          <a:ln>
            <a:noFill/>
          </a:ln>
        </p:spPr>
        <p:txBody>
          <a:bodyPr spcFirstLastPara="1" wrap="square" lIns="68575" tIns="34275" rIns="68575" bIns="34275" anchor="t" anchorCtr="0">
            <a:noAutofit/>
          </a:bodyPr>
          <a:lstStyle/>
          <a:p>
            <a:pPr algn="ctr"/>
            <a:r>
              <a:rPr lang="en" sz="1200">
                <a:solidFill>
                  <a:schemeClr val="accent2"/>
                </a:solidFill>
                <a:latin typeface="Oswald"/>
                <a:ea typeface="Calibri"/>
                <a:cs typeface="Calibri"/>
                <a:sym typeface="Oswald"/>
              </a:rPr>
              <a:t>Jessiah Campbell</a:t>
            </a:r>
            <a:br>
              <a:rPr lang="en" sz="1200" b="1" i="0" u="none" strike="noStrike" cap="none">
                <a:latin typeface="Calibri"/>
                <a:ea typeface="Calibri"/>
                <a:cs typeface="Calibri"/>
              </a:rPr>
            </a:br>
            <a:r>
              <a:rPr lang="en" sz="1200" i="1">
                <a:solidFill>
                  <a:srgbClr val="7F7F7F"/>
                </a:solidFill>
                <a:latin typeface="Calibri"/>
                <a:ea typeface="Calibri"/>
                <a:cs typeface="Calibri"/>
                <a:sym typeface="Calibri"/>
              </a:rPr>
              <a:t>Lead Associate</a:t>
            </a:r>
            <a:endParaRPr lang="en-US" sz="1100"/>
          </a:p>
          <a:p>
            <a:pPr algn="ctr"/>
            <a:r>
              <a:rPr lang="en" sz="1200" i="1">
                <a:solidFill>
                  <a:srgbClr val="7F7F7F"/>
                </a:solidFill>
                <a:latin typeface="Calibri"/>
                <a:ea typeface="Calibri"/>
                <a:cs typeface="Calibri"/>
                <a:sym typeface="Calibri"/>
              </a:rPr>
              <a:t>SIG Digital</a:t>
            </a:r>
            <a:endParaRPr sz="1200" b="0" i="0" u="none" strike="noStrike" cap="none">
              <a:solidFill>
                <a:schemeClr val="dk1"/>
              </a:solidFill>
              <a:latin typeface="Calibri"/>
              <a:ea typeface="Calibri"/>
              <a:cs typeface="Calibri"/>
              <a:sym typeface="Calibri"/>
            </a:endParaRPr>
          </a:p>
        </p:txBody>
      </p:sp>
      <p:cxnSp>
        <p:nvCxnSpPr>
          <p:cNvPr id="116" name="Google Shape;116;p18"/>
          <p:cNvCxnSpPr/>
          <p:nvPr/>
        </p:nvCxnSpPr>
        <p:spPr>
          <a:xfrm>
            <a:off x="7042493" y="1118917"/>
            <a:ext cx="0" cy="3429000"/>
          </a:xfrm>
          <a:prstGeom prst="straightConnector1">
            <a:avLst/>
          </a:prstGeom>
          <a:noFill/>
          <a:ln w="9525" cap="flat" cmpd="sng">
            <a:solidFill>
              <a:schemeClr val="accent2"/>
            </a:solidFill>
            <a:prstDash val="solid"/>
            <a:miter lim="800000"/>
            <a:headEnd type="none" w="sm" len="sm"/>
            <a:tailEnd type="none" w="sm" len="sm"/>
          </a:ln>
        </p:spPr>
      </p:cxnSp>
      <p:sp>
        <p:nvSpPr>
          <p:cNvPr id="117" name="Google Shape;117;p18"/>
          <p:cNvSpPr/>
          <p:nvPr/>
        </p:nvSpPr>
        <p:spPr>
          <a:xfrm>
            <a:off x="3708960" y="3614992"/>
            <a:ext cx="1448481" cy="646330"/>
          </a:xfrm>
          <a:prstGeom prst="rect">
            <a:avLst/>
          </a:prstGeom>
          <a:noFill/>
          <a:ln>
            <a:noFill/>
          </a:ln>
        </p:spPr>
        <p:txBody>
          <a:bodyPr spcFirstLastPara="1" wrap="square" lIns="68575" tIns="34275" rIns="68575" bIns="34275" anchor="t" anchorCtr="0">
            <a:noAutofit/>
          </a:bodyPr>
          <a:lstStyle/>
          <a:p>
            <a:pPr algn="ctr"/>
            <a:r>
              <a:rPr lang="en" sz="1200">
                <a:solidFill>
                  <a:schemeClr val="accent2"/>
                </a:solidFill>
                <a:latin typeface="Oswald"/>
              </a:rPr>
              <a:t>Euclid Brooks</a:t>
            </a:r>
            <a:br>
              <a:rPr lang="en" sz="1200">
                <a:latin typeface="Oswald"/>
              </a:rPr>
            </a:br>
            <a:r>
              <a:rPr lang="en" sz="1200" b="0" i="1" u="none" strike="noStrike" cap="none">
                <a:solidFill>
                  <a:srgbClr val="7F7F7F"/>
                </a:solidFill>
                <a:latin typeface="Calibri"/>
                <a:ea typeface="Calibri"/>
                <a:cs typeface="Calibri"/>
                <a:sym typeface="Calibri"/>
              </a:rPr>
              <a:t>Associate</a:t>
            </a:r>
            <a:endParaRPr sz="1100"/>
          </a:p>
          <a:p>
            <a:pPr algn="ctr"/>
            <a:r>
              <a:rPr lang="en" sz="1200" i="1">
                <a:solidFill>
                  <a:srgbClr val="7F7F7F"/>
                </a:solidFill>
                <a:latin typeface="Calibri"/>
                <a:ea typeface="Calibri"/>
                <a:cs typeface="Calibri"/>
              </a:rPr>
              <a:t>SIG Cyber</a:t>
            </a:r>
            <a:endParaRPr lang="en" sz="1200" b="0" i="1" u="none" strike="noStrike" cap="none">
              <a:solidFill>
                <a:srgbClr val="7F7F7F"/>
              </a:solidFill>
              <a:latin typeface="Calibri"/>
              <a:ea typeface="Calibri"/>
              <a:cs typeface="Calibri"/>
            </a:endParaRPr>
          </a:p>
          <a:p>
            <a:pPr algn="ctr"/>
            <a:endParaRPr lang="en" sz="1200" i="1">
              <a:solidFill>
                <a:srgbClr val="7F7F7F"/>
              </a:solidFill>
              <a:latin typeface="Calibri"/>
              <a:ea typeface="Calibri"/>
              <a:cs typeface="Calibri"/>
            </a:endParaRPr>
          </a:p>
        </p:txBody>
      </p:sp>
      <p:cxnSp>
        <p:nvCxnSpPr>
          <p:cNvPr id="119" name="Google Shape;119;p18"/>
          <p:cNvCxnSpPr/>
          <p:nvPr/>
        </p:nvCxnSpPr>
        <p:spPr>
          <a:xfrm>
            <a:off x="1711160" y="1118917"/>
            <a:ext cx="0" cy="3429000"/>
          </a:xfrm>
          <a:prstGeom prst="straightConnector1">
            <a:avLst/>
          </a:prstGeom>
          <a:noFill/>
          <a:ln w="9525" cap="flat" cmpd="sng">
            <a:solidFill>
              <a:schemeClr val="accent2"/>
            </a:solidFill>
            <a:prstDash val="solid"/>
            <a:miter lim="800000"/>
            <a:headEnd type="none" w="sm" len="sm"/>
            <a:tailEnd type="none" w="sm" len="sm"/>
          </a:ln>
        </p:spPr>
      </p:cxnSp>
      <p:pic>
        <p:nvPicPr>
          <p:cNvPr id="122" name="Google Shape;122;p18"/>
          <p:cNvPicPr preferRelativeResize="0"/>
          <p:nvPr/>
        </p:nvPicPr>
        <p:blipFill>
          <a:blip r:embed="rId4">
            <a:alphaModFix/>
          </a:blip>
          <a:stretch>
            <a:fillRect/>
          </a:stretch>
        </p:blipFill>
        <p:spPr>
          <a:xfrm>
            <a:off x="0" y="4914275"/>
            <a:ext cx="1300150" cy="188425"/>
          </a:xfrm>
          <a:prstGeom prst="rect">
            <a:avLst/>
          </a:prstGeom>
          <a:noFill/>
          <a:ln>
            <a:noFill/>
          </a:ln>
        </p:spPr>
      </p:pic>
      <p:pic>
        <p:nvPicPr>
          <p:cNvPr id="123" name="Google Shape;123;p18"/>
          <p:cNvPicPr preferRelativeResize="0"/>
          <p:nvPr/>
        </p:nvPicPr>
        <p:blipFill>
          <a:blip r:embed="rId5">
            <a:alphaModFix/>
          </a:blip>
          <a:stretch>
            <a:fillRect/>
          </a:stretch>
        </p:blipFill>
        <p:spPr>
          <a:xfrm>
            <a:off x="7414725" y="186050"/>
            <a:ext cx="1563800" cy="432475"/>
          </a:xfrm>
          <a:prstGeom prst="rect">
            <a:avLst/>
          </a:prstGeom>
          <a:noFill/>
          <a:ln>
            <a:noFill/>
          </a:ln>
        </p:spPr>
      </p:pic>
      <p:pic>
        <p:nvPicPr>
          <p:cNvPr id="2" name="Picture 2" descr="A picture containing person, person, wall, indoor&#10;&#10;Description automatically generated">
            <a:extLst>
              <a:ext uri="{FF2B5EF4-FFF2-40B4-BE49-F238E27FC236}">
                <a16:creationId xmlns:a16="http://schemas.microsoft.com/office/drawing/2014/main" id="{8222E4D9-7EE4-4F1A-8766-265E50C3049C}"/>
              </a:ext>
            </a:extLst>
          </p:cNvPr>
          <p:cNvPicPr>
            <a:picLocks noChangeAspect="1"/>
          </p:cNvPicPr>
          <p:nvPr/>
        </p:nvPicPr>
        <p:blipFill>
          <a:blip r:embed="rId6"/>
          <a:stretch>
            <a:fillRect/>
          </a:stretch>
        </p:blipFill>
        <p:spPr>
          <a:xfrm>
            <a:off x="3715310" y="1890735"/>
            <a:ext cx="1429673" cy="1297506"/>
          </a:xfrm>
          <a:prstGeom prst="rect">
            <a:avLst/>
          </a:prstGeom>
        </p:spPr>
      </p:pic>
      <p:sp>
        <p:nvSpPr>
          <p:cNvPr id="115" name="Google Shape;115;p18"/>
          <p:cNvSpPr/>
          <p:nvPr/>
        </p:nvSpPr>
        <p:spPr>
          <a:xfrm>
            <a:off x="1562036" y="3603006"/>
            <a:ext cx="2139701" cy="646330"/>
          </a:xfrm>
          <a:prstGeom prst="rect">
            <a:avLst/>
          </a:prstGeom>
          <a:noFill/>
          <a:ln>
            <a:noFill/>
          </a:ln>
        </p:spPr>
        <p:txBody>
          <a:bodyPr spcFirstLastPara="1" wrap="square" lIns="68575" tIns="34275" rIns="68575" bIns="34275" anchor="t" anchorCtr="0">
            <a:noAutofit/>
          </a:bodyPr>
          <a:lstStyle/>
          <a:p>
            <a:pPr algn="ctr"/>
            <a:r>
              <a:rPr lang="en" sz="1200">
                <a:solidFill>
                  <a:schemeClr val="accent2"/>
                </a:solidFill>
                <a:latin typeface="Oswald"/>
                <a:ea typeface="Calibri"/>
                <a:cs typeface="Calibri"/>
                <a:sym typeface="Oswald"/>
              </a:rPr>
              <a:t>Sabaa Alshammari</a:t>
            </a:r>
            <a:br>
              <a:rPr lang="en" sz="1200" b="1" i="0" u="none" strike="noStrike" cap="none">
                <a:latin typeface="Calibri"/>
                <a:ea typeface="Calibri"/>
                <a:cs typeface="Calibri"/>
              </a:rPr>
            </a:br>
            <a:r>
              <a:rPr lang="en" sz="1200" b="0" i="1" u="none" strike="noStrike" cap="none">
                <a:solidFill>
                  <a:srgbClr val="7F7F7F"/>
                </a:solidFill>
                <a:latin typeface="Calibri"/>
                <a:ea typeface="Calibri"/>
                <a:cs typeface="Calibri"/>
                <a:sym typeface="Calibri"/>
              </a:rPr>
              <a:t>Senior Consultant</a:t>
            </a:r>
            <a:endParaRPr lang="en-US" sz="1100"/>
          </a:p>
          <a:p>
            <a:pPr algn="ctr"/>
            <a:r>
              <a:rPr lang="en" sz="1200" i="1">
                <a:solidFill>
                  <a:srgbClr val="7F7F7F"/>
                </a:solidFill>
                <a:latin typeface="Calibri"/>
                <a:ea typeface="Calibri"/>
                <a:cs typeface="Calibri"/>
                <a:sym typeface="Calibri"/>
              </a:rPr>
              <a:t>Cybersecurity Analyst</a:t>
            </a:r>
            <a:endParaRPr lang="en" sz="1200" b="0" i="1" u="none" strike="noStrike" cap="none">
              <a:solidFill>
                <a:srgbClr val="7F7F7F"/>
              </a:solidFill>
              <a:latin typeface="Calibri"/>
              <a:ea typeface="Calibri"/>
              <a:cs typeface="Calibri"/>
            </a:endParaRPr>
          </a:p>
        </p:txBody>
      </p:sp>
      <p:pic>
        <p:nvPicPr>
          <p:cNvPr id="3" name="Picture 3">
            <a:extLst>
              <a:ext uri="{FF2B5EF4-FFF2-40B4-BE49-F238E27FC236}">
                <a16:creationId xmlns:a16="http://schemas.microsoft.com/office/drawing/2014/main" id="{D117D5CD-DF01-44B2-A012-98BEDFB77B7F}"/>
              </a:ext>
            </a:extLst>
          </p:cNvPr>
          <p:cNvPicPr>
            <a:picLocks noChangeAspect="1"/>
          </p:cNvPicPr>
          <p:nvPr/>
        </p:nvPicPr>
        <p:blipFill>
          <a:blip r:embed="rId7"/>
          <a:stretch>
            <a:fillRect/>
          </a:stretch>
        </p:blipFill>
        <p:spPr>
          <a:xfrm>
            <a:off x="2057212" y="1890735"/>
            <a:ext cx="1149350" cy="1149350"/>
          </a:xfrm>
          <a:prstGeom prst="rect">
            <a:avLst/>
          </a:prstGeom>
        </p:spPr>
      </p:pic>
      <p:sp>
        <p:nvSpPr>
          <p:cNvPr id="17" name="Google Shape;120;p18">
            <a:extLst>
              <a:ext uri="{FF2B5EF4-FFF2-40B4-BE49-F238E27FC236}">
                <a16:creationId xmlns:a16="http://schemas.microsoft.com/office/drawing/2014/main" id="{5AD1A775-88C8-4167-95FA-0E18FD674CB1}"/>
              </a:ext>
            </a:extLst>
          </p:cNvPr>
          <p:cNvSpPr/>
          <p:nvPr/>
        </p:nvSpPr>
        <p:spPr>
          <a:xfrm>
            <a:off x="7945" y="3603006"/>
            <a:ext cx="1691009" cy="623248"/>
          </a:xfrm>
          <a:prstGeom prst="rect">
            <a:avLst/>
          </a:prstGeom>
          <a:noFill/>
          <a:ln>
            <a:noFill/>
          </a:ln>
        </p:spPr>
        <p:txBody>
          <a:bodyPr spcFirstLastPara="1" wrap="square" lIns="68575" tIns="34275" rIns="68575" bIns="34275" anchor="t" anchorCtr="0">
            <a:noAutofit/>
          </a:bodyPr>
          <a:lstStyle/>
          <a:p>
            <a:pPr algn="ctr"/>
            <a:r>
              <a:rPr lang="en" sz="1200">
                <a:solidFill>
                  <a:schemeClr val="accent2"/>
                </a:solidFill>
                <a:latin typeface="Oswald"/>
                <a:ea typeface="Calibri"/>
                <a:cs typeface="Calibri"/>
                <a:sym typeface="Oswald"/>
              </a:rPr>
              <a:t>Obaidullah Abdi</a:t>
            </a:r>
            <a:br>
              <a:rPr lang="en" sz="1200" b="1" i="0" u="none" strike="noStrike" cap="none">
                <a:solidFill>
                  <a:srgbClr val="00A6B7"/>
                </a:solidFill>
                <a:latin typeface="Calibri"/>
                <a:ea typeface="Calibri"/>
                <a:cs typeface="Calibri"/>
                <a:sym typeface="Calibri"/>
              </a:rPr>
            </a:br>
            <a:r>
              <a:rPr lang="en" sz="1200" b="0" i="1" u="none" strike="noStrike" cap="none">
                <a:solidFill>
                  <a:srgbClr val="7F7F7F"/>
                </a:solidFill>
                <a:latin typeface="Calibri"/>
                <a:ea typeface="Calibri"/>
                <a:cs typeface="Calibri"/>
                <a:sym typeface="Calibri"/>
              </a:rPr>
              <a:t>Senior Consultant</a:t>
            </a:r>
            <a:endParaRPr lang="en" sz="1200" b="1" i="0" u="none" strike="noStrike" cap="none">
              <a:solidFill>
                <a:srgbClr val="00A6B7"/>
              </a:solidFill>
              <a:latin typeface="Calibri"/>
              <a:ea typeface="Calibri"/>
              <a:cs typeface="Calibri"/>
              <a:sym typeface="Calibri"/>
            </a:endParaRPr>
          </a:p>
          <a:p>
            <a:pPr algn="ctr"/>
            <a:r>
              <a:rPr lang="en-US" sz="1200" i="1">
                <a:solidFill>
                  <a:srgbClr val="7F7F7F"/>
                </a:solidFill>
                <a:latin typeface="Calibri"/>
                <a:ea typeface="Calibri"/>
                <a:cs typeface="Calibri"/>
                <a:sym typeface="Calibri"/>
              </a:rPr>
              <a:t>DevOps Engineer</a:t>
            </a:r>
            <a:endParaRPr sz="1200" b="0" i="0" u="none" strike="noStrike" cap="none">
              <a:solidFill>
                <a:schemeClr val="dk1"/>
              </a:solidFill>
              <a:latin typeface="Calibri"/>
              <a:ea typeface="Calibri"/>
              <a:cs typeface="Calibri"/>
              <a:sym typeface="Calibri"/>
            </a:endParaRPr>
          </a:p>
        </p:txBody>
      </p:sp>
      <p:cxnSp>
        <p:nvCxnSpPr>
          <p:cNvPr id="19" name="Google Shape;111;p18">
            <a:extLst>
              <a:ext uri="{FF2B5EF4-FFF2-40B4-BE49-F238E27FC236}">
                <a16:creationId xmlns:a16="http://schemas.microsoft.com/office/drawing/2014/main" id="{E9D417F3-496D-439C-B139-909EED3D3D1E}"/>
              </a:ext>
            </a:extLst>
          </p:cNvPr>
          <p:cNvCxnSpPr>
            <a:cxnSpLocks/>
          </p:cNvCxnSpPr>
          <p:nvPr/>
        </p:nvCxnSpPr>
        <p:spPr>
          <a:xfrm>
            <a:off x="3467100" y="1118916"/>
            <a:ext cx="0" cy="3429000"/>
          </a:xfrm>
          <a:prstGeom prst="straightConnector1">
            <a:avLst/>
          </a:prstGeom>
          <a:noFill/>
          <a:ln w="9525" cap="flat" cmpd="sng">
            <a:solidFill>
              <a:schemeClr val="accent2"/>
            </a:solidFill>
            <a:prstDash val="solid"/>
            <a:miter lim="800000"/>
            <a:headEnd type="none" w="sm" len="sm"/>
            <a:tailEnd type="none" w="sm" len="sm"/>
          </a:ln>
        </p:spPr>
      </p:cxnSp>
      <p:sp>
        <p:nvSpPr>
          <p:cNvPr id="22" name="Google Shape;120;p18">
            <a:extLst>
              <a:ext uri="{FF2B5EF4-FFF2-40B4-BE49-F238E27FC236}">
                <a16:creationId xmlns:a16="http://schemas.microsoft.com/office/drawing/2014/main" id="{D4854A09-AE0D-4342-AAB5-AEECD52445B1}"/>
              </a:ext>
            </a:extLst>
          </p:cNvPr>
          <p:cNvSpPr/>
          <p:nvPr/>
        </p:nvSpPr>
        <p:spPr>
          <a:xfrm>
            <a:off x="7086788" y="3590473"/>
            <a:ext cx="1691009" cy="623248"/>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1200" b="0" i="0" u="none" strike="noStrike" cap="none">
                <a:solidFill>
                  <a:schemeClr val="accent2"/>
                </a:solidFill>
                <a:latin typeface="Oswald"/>
                <a:ea typeface="Oswald"/>
                <a:cs typeface="Oswald"/>
                <a:sym typeface="Oswald"/>
              </a:rPr>
              <a:t>Robyn Plouse</a:t>
            </a:r>
            <a:br>
              <a:rPr lang="en" sz="1200" b="1" i="0" u="none" strike="noStrike" cap="none">
                <a:solidFill>
                  <a:srgbClr val="00A6B7"/>
                </a:solidFill>
                <a:latin typeface="Calibri"/>
                <a:ea typeface="Calibri"/>
                <a:cs typeface="Calibri"/>
                <a:sym typeface="Calibri"/>
              </a:rPr>
            </a:br>
            <a:r>
              <a:rPr lang="en-US" sz="1200" b="0" i="1" u="none" strike="noStrike" cap="none">
                <a:solidFill>
                  <a:srgbClr val="7F7F7F"/>
                </a:solidFill>
                <a:latin typeface="Calibri"/>
                <a:ea typeface="Calibri"/>
                <a:cs typeface="Calibri"/>
                <a:sym typeface="Calibri"/>
              </a:rPr>
              <a:t>Lead Associate</a:t>
            </a:r>
          </a:p>
          <a:p>
            <a:pPr marL="0" marR="0" lvl="0" indent="0" algn="ctr" rtl="0">
              <a:spcBef>
                <a:spcPts val="0"/>
              </a:spcBef>
              <a:spcAft>
                <a:spcPts val="0"/>
              </a:spcAft>
              <a:buNone/>
            </a:pPr>
            <a:r>
              <a:rPr lang="en-US" sz="1200" i="1">
                <a:solidFill>
                  <a:srgbClr val="7F7F7F"/>
                </a:solidFill>
                <a:latin typeface="Calibri"/>
                <a:ea typeface="Calibri"/>
                <a:cs typeface="Calibri"/>
                <a:sym typeface="Calibri"/>
              </a:rPr>
              <a:t>Global Defense Group</a:t>
            </a:r>
            <a:endParaRPr sz="1200" b="0" i="0" u="none" strike="noStrike" cap="none">
              <a:solidFill>
                <a:schemeClr val="dk1"/>
              </a:solidFill>
              <a:latin typeface="Calibri"/>
              <a:ea typeface="Calibri"/>
              <a:cs typeface="Calibri"/>
              <a:sym typeface="Calibri"/>
            </a:endParaRPr>
          </a:p>
        </p:txBody>
      </p:sp>
      <p:pic>
        <p:nvPicPr>
          <p:cNvPr id="23" name="Picture 22" descr="A picture containing person, wall, person&#10;&#10;Description automatically generated">
            <a:extLst>
              <a:ext uri="{FF2B5EF4-FFF2-40B4-BE49-F238E27FC236}">
                <a16:creationId xmlns:a16="http://schemas.microsoft.com/office/drawing/2014/main" id="{80A77783-5DDF-44A9-A0EC-EEEFB36D4ACF}"/>
              </a:ext>
            </a:extLst>
          </p:cNvPr>
          <p:cNvPicPr>
            <a:picLocks noChangeAspect="1"/>
          </p:cNvPicPr>
          <p:nvPr/>
        </p:nvPicPr>
        <p:blipFill>
          <a:blip r:embed="rId8"/>
          <a:stretch>
            <a:fillRect/>
          </a:stretch>
        </p:blipFill>
        <p:spPr>
          <a:xfrm>
            <a:off x="7394106" y="1866448"/>
            <a:ext cx="1176009" cy="978656"/>
          </a:xfrm>
          <a:prstGeom prst="rect">
            <a:avLst/>
          </a:prstGeom>
        </p:spPr>
      </p:pic>
      <p:pic>
        <p:nvPicPr>
          <p:cNvPr id="5" name="Picture 5">
            <a:extLst>
              <a:ext uri="{FF2B5EF4-FFF2-40B4-BE49-F238E27FC236}">
                <a16:creationId xmlns:a16="http://schemas.microsoft.com/office/drawing/2014/main" id="{4AA8D628-A80A-4EE5-AC9C-EE54F8841C17}"/>
              </a:ext>
            </a:extLst>
          </p:cNvPr>
          <p:cNvPicPr>
            <a:picLocks noChangeAspect="1"/>
          </p:cNvPicPr>
          <p:nvPr/>
        </p:nvPicPr>
        <p:blipFill>
          <a:blip r:embed="rId9"/>
          <a:stretch>
            <a:fillRect/>
          </a:stretch>
        </p:blipFill>
        <p:spPr>
          <a:xfrm>
            <a:off x="187678" y="1902177"/>
            <a:ext cx="1289757" cy="128975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Project</a:t>
            </a:r>
            <a:endParaRPr/>
          </a:p>
        </p:txBody>
      </p:sp>
      <p:sp>
        <p:nvSpPr>
          <p:cNvPr id="129" name="Google Shape;129;p1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Autofit/>
          </a:bodyPr>
          <a:lstStyle/>
          <a:p>
            <a:pPr marL="0" indent="0"/>
            <a:r>
              <a:rPr lang="en"/>
              <a:t>Serverless Web Application</a:t>
            </a:r>
          </a:p>
          <a:p>
            <a:pPr marL="0" lvl="0" indent="0" algn="ctr" rtl="0">
              <a:spcBef>
                <a:spcPts val="0"/>
              </a:spcBef>
              <a:spcAft>
                <a:spcPts val="0"/>
              </a:spcAft>
              <a:buNone/>
            </a:pPr>
            <a:endParaRPr/>
          </a:p>
        </p:txBody>
      </p:sp>
      <p:sp>
        <p:nvSpPr>
          <p:cNvPr id="130" name="Google Shape;130;p19"/>
          <p:cNvSpPr txBox="1">
            <a:spLocks noGrp="1"/>
          </p:cNvSpPr>
          <p:nvPr>
            <p:ph type="body" idx="2"/>
          </p:nvPr>
        </p:nvSpPr>
        <p:spPr>
          <a:xfrm>
            <a:off x="4976725" y="724200"/>
            <a:ext cx="3837000" cy="369510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AutoNum type="arabicPeriod"/>
            </a:pPr>
            <a:r>
              <a:rPr lang="en" sz="1400" u="sng"/>
              <a:t>Introductions</a:t>
            </a:r>
            <a:endParaRPr sz="1400" u="sng"/>
          </a:p>
          <a:p>
            <a:pPr marL="457200" lvl="0" indent="-317500" algn="l" rtl="0">
              <a:spcBef>
                <a:spcPts val="0"/>
              </a:spcBef>
              <a:spcAft>
                <a:spcPts val="0"/>
              </a:spcAft>
              <a:buSzPts val="1400"/>
              <a:buAutoNum type="arabicPeriod"/>
            </a:pPr>
            <a:r>
              <a:rPr lang="en" sz="1400" u="sng"/>
              <a:t>Project Overview</a:t>
            </a:r>
            <a:endParaRPr sz="1400" u="sng"/>
          </a:p>
          <a:p>
            <a:pPr marL="457200" lvl="0" indent="-317500" algn="l" rtl="0">
              <a:spcBef>
                <a:spcPts val="0"/>
              </a:spcBef>
              <a:spcAft>
                <a:spcPts val="0"/>
              </a:spcAft>
              <a:buSzPts val="1400"/>
              <a:buAutoNum type="arabicPeriod"/>
            </a:pPr>
            <a:r>
              <a:rPr lang="en" sz="1400" u="sng"/>
              <a:t>Architecture/Design diagram</a:t>
            </a:r>
            <a:endParaRPr sz="1400" u="sng"/>
          </a:p>
          <a:p>
            <a:pPr marL="457200" lvl="0" indent="-317500" algn="l" rtl="0">
              <a:spcBef>
                <a:spcPts val="0"/>
              </a:spcBef>
              <a:spcAft>
                <a:spcPts val="0"/>
              </a:spcAft>
              <a:buSzPts val="1400"/>
              <a:buAutoNum type="arabicPeriod"/>
            </a:pPr>
            <a:r>
              <a:rPr lang="en" sz="1400" u="sng"/>
              <a:t>Tools/Software Environment used</a:t>
            </a:r>
            <a:endParaRPr sz="1400" u="sng"/>
          </a:p>
          <a:p>
            <a:pPr marL="457200" lvl="0" indent="-317500" algn="l" rtl="0">
              <a:spcBef>
                <a:spcPts val="0"/>
              </a:spcBef>
              <a:spcAft>
                <a:spcPts val="0"/>
              </a:spcAft>
              <a:buSzPts val="1400"/>
              <a:buAutoNum type="arabicPeriod"/>
            </a:pPr>
            <a:r>
              <a:rPr lang="en" sz="1400" u="sng"/>
              <a:t>Challenges/Issues/Problems/Your stories</a:t>
            </a:r>
            <a:endParaRPr sz="1400" u="sng"/>
          </a:p>
          <a:p>
            <a:pPr marL="457200" lvl="0" indent="-317500" algn="l" rtl="0">
              <a:spcBef>
                <a:spcPts val="0"/>
              </a:spcBef>
              <a:spcAft>
                <a:spcPts val="0"/>
              </a:spcAft>
              <a:buSzPts val="1400"/>
              <a:buAutoNum type="arabicPeriod"/>
            </a:pPr>
            <a:r>
              <a:rPr lang="en" sz="1400" u="sng"/>
              <a:t>What have you learned/learned?</a:t>
            </a:r>
            <a:endParaRPr sz="1400" u="sng"/>
          </a:p>
          <a:p>
            <a:pPr marL="457200" lvl="0" indent="-317500" algn="l" rtl="0">
              <a:spcBef>
                <a:spcPts val="0"/>
              </a:spcBef>
              <a:spcAft>
                <a:spcPts val="0"/>
              </a:spcAft>
              <a:buSzPts val="1400"/>
              <a:buAutoNum type="arabicPeriod"/>
            </a:pPr>
            <a:r>
              <a:rPr lang="en" sz="1400" u="sng"/>
              <a:t>What else can we do on the project? - future plan- any design and implementation ideas?</a:t>
            </a:r>
            <a:endParaRPr sz="1400" u="sng"/>
          </a:p>
          <a:p>
            <a:pPr marL="457200" lvl="0" indent="-317500" algn="l" rtl="0">
              <a:spcBef>
                <a:spcPts val="0"/>
              </a:spcBef>
              <a:spcAft>
                <a:spcPts val="0"/>
              </a:spcAft>
              <a:buSzPts val="1400"/>
              <a:buAutoNum type="arabicPeriod"/>
            </a:pPr>
            <a:r>
              <a:rPr lang="en" sz="1400" u="sng"/>
              <a:t>Demo</a:t>
            </a:r>
            <a:endParaRPr sz="1400" u="sng"/>
          </a:p>
          <a:p>
            <a:pPr marL="457200" lvl="0" indent="-317500" algn="l" rtl="0">
              <a:spcBef>
                <a:spcPts val="0"/>
              </a:spcBef>
              <a:spcAft>
                <a:spcPts val="0"/>
              </a:spcAft>
              <a:buSzPts val="1400"/>
              <a:buAutoNum type="arabicPeriod"/>
            </a:pPr>
            <a:r>
              <a:rPr lang="en" sz="1400" u="sng"/>
              <a:t>Questions and answers </a:t>
            </a:r>
            <a:endParaRPr sz="1400" u="sng"/>
          </a:p>
        </p:txBody>
      </p:sp>
      <p:sp>
        <p:nvSpPr>
          <p:cNvPr id="131" name="Google Shape;131;p19"/>
          <p:cNvSpPr txBox="1"/>
          <p:nvPr/>
        </p:nvSpPr>
        <p:spPr>
          <a:xfrm>
            <a:off x="5461200" y="4955088"/>
            <a:ext cx="3682800" cy="18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000">
                <a:solidFill>
                  <a:srgbClr val="FFFFFF"/>
                </a:solidFill>
                <a:latin typeface="Roboto"/>
                <a:ea typeface="Roboto"/>
                <a:cs typeface="Roboto"/>
                <a:sym typeface="Roboto"/>
              </a:rPr>
              <a:t>www.webagesolutions.com|1.877.517.6540</a:t>
            </a:r>
            <a:endParaRPr sz="1000">
              <a:solidFill>
                <a:srgbClr val="FFFFFF"/>
              </a:solidFill>
              <a:latin typeface="Roboto"/>
              <a:ea typeface="Roboto"/>
              <a:cs typeface="Roboto"/>
              <a:sym typeface="Roboto"/>
            </a:endParaRPr>
          </a:p>
        </p:txBody>
      </p:sp>
      <p:pic>
        <p:nvPicPr>
          <p:cNvPr id="132" name="Google Shape;132;p19"/>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133" name="Google Shape;133;p19"/>
          <p:cNvPicPr preferRelativeResize="0"/>
          <p:nvPr/>
        </p:nvPicPr>
        <p:blipFill>
          <a:blip r:embed="rId4">
            <a:alphaModFix/>
          </a:blip>
          <a:stretch>
            <a:fillRect/>
          </a:stretch>
        </p:blipFill>
        <p:spPr>
          <a:xfrm>
            <a:off x="7414725" y="109850"/>
            <a:ext cx="1563800" cy="432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01EE4B-2736-442E-99FA-5260C0F36631}"/>
              </a:ext>
            </a:extLst>
          </p:cNvPr>
          <p:cNvSpPr/>
          <p:nvPr/>
        </p:nvSpPr>
        <p:spPr>
          <a:xfrm>
            <a:off x="2946912" y="1755401"/>
            <a:ext cx="4517904" cy="273273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5" name="Picture 4">
            <a:extLst>
              <a:ext uri="{FF2B5EF4-FFF2-40B4-BE49-F238E27FC236}">
                <a16:creationId xmlns:a16="http://schemas.microsoft.com/office/drawing/2014/main" id="{BFEB9B00-AAB9-40C9-ADC9-F1B3CBD1DBF8}"/>
              </a:ext>
            </a:extLst>
          </p:cNvPr>
          <p:cNvPicPr>
            <a:picLocks noChangeAspect="1"/>
          </p:cNvPicPr>
          <p:nvPr/>
        </p:nvPicPr>
        <p:blipFill>
          <a:blip r:embed="rId3"/>
          <a:stretch>
            <a:fillRect/>
          </a:stretch>
        </p:blipFill>
        <p:spPr>
          <a:xfrm>
            <a:off x="3498129" y="2036767"/>
            <a:ext cx="576292" cy="562004"/>
          </a:xfrm>
          <a:prstGeom prst="rect">
            <a:avLst/>
          </a:prstGeom>
        </p:spPr>
      </p:pic>
      <p:sp>
        <p:nvSpPr>
          <p:cNvPr id="16" name="TextBox 15">
            <a:extLst>
              <a:ext uri="{FF2B5EF4-FFF2-40B4-BE49-F238E27FC236}">
                <a16:creationId xmlns:a16="http://schemas.microsoft.com/office/drawing/2014/main" id="{9FFB20BF-8AFA-433C-BAF9-0C30E88CE5FA}"/>
              </a:ext>
            </a:extLst>
          </p:cNvPr>
          <p:cNvSpPr txBox="1"/>
          <p:nvPr/>
        </p:nvSpPr>
        <p:spPr>
          <a:xfrm>
            <a:off x="3354855" y="2618573"/>
            <a:ext cx="1029449" cy="253916"/>
          </a:xfrm>
          <a:prstGeom prst="rect">
            <a:avLst/>
          </a:prstGeom>
          <a:noFill/>
        </p:spPr>
        <p:txBody>
          <a:bodyPr wrap="none" rtlCol="0">
            <a:spAutoFit/>
          </a:bodyPr>
          <a:lstStyle/>
          <a:p>
            <a:r>
              <a:rPr lang="en-US" sz="1050" b="1"/>
              <a:t>AWS Amplify</a:t>
            </a:r>
          </a:p>
        </p:txBody>
      </p:sp>
      <p:pic>
        <p:nvPicPr>
          <p:cNvPr id="30" name="Picture 29">
            <a:extLst>
              <a:ext uri="{FF2B5EF4-FFF2-40B4-BE49-F238E27FC236}">
                <a16:creationId xmlns:a16="http://schemas.microsoft.com/office/drawing/2014/main" id="{6A5D77E9-AEE9-41A6-B988-106B4BD77E1F}"/>
              </a:ext>
            </a:extLst>
          </p:cNvPr>
          <p:cNvPicPr>
            <a:picLocks noChangeAspect="1"/>
          </p:cNvPicPr>
          <p:nvPr/>
        </p:nvPicPr>
        <p:blipFill>
          <a:blip r:embed="rId4"/>
          <a:stretch>
            <a:fillRect/>
          </a:stretch>
        </p:blipFill>
        <p:spPr>
          <a:xfrm>
            <a:off x="1691987" y="2324880"/>
            <a:ext cx="400070" cy="690598"/>
          </a:xfrm>
          <a:prstGeom prst="rect">
            <a:avLst/>
          </a:prstGeom>
        </p:spPr>
      </p:pic>
      <p:pic>
        <p:nvPicPr>
          <p:cNvPr id="31" name="Picture 30">
            <a:extLst>
              <a:ext uri="{FF2B5EF4-FFF2-40B4-BE49-F238E27FC236}">
                <a16:creationId xmlns:a16="http://schemas.microsoft.com/office/drawing/2014/main" id="{E09E7361-EF9F-439D-9891-0FE4C5623855}"/>
              </a:ext>
            </a:extLst>
          </p:cNvPr>
          <p:cNvPicPr>
            <a:picLocks noChangeAspect="1"/>
          </p:cNvPicPr>
          <p:nvPr/>
        </p:nvPicPr>
        <p:blipFill>
          <a:blip r:embed="rId5"/>
          <a:stretch>
            <a:fillRect/>
          </a:stretch>
        </p:blipFill>
        <p:spPr>
          <a:xfrm>
            <a:off x="2110403" y="2513621"/>
            <a:ext cx="1419815" cy="128151"/>
          </a:xfrm>
          <a:prstGeom prst="rect">
            <a:avLst/>
          </a:prstGeom>
        </p:spPr>
      </p:pic>
      <p:sp>
        <p:nvSpPr>
          <p:cNvPr id="2" name="Title 1">
            <a:extLst>
              <a:ext uri="{FF2B5EF4-FFF2-40B4-BE49-F238E27FC236}">
                <a16:creationId xmlns:a16="http://schemas.microsoft.com/office/drawing/2014/main" id="{910F7027-89DC-4C55-ABBE-69A43D614361}"/>
              </a:ext>
            </a:extLst>
          </p:cNvPr>
          <p:cNvSpPr>
            <a:spLocks noGrp="1"/>
          </p:cNvSpPr>
          <p:nvPr>
            <p:ph type="title"/>
          </p:nvPr>
        </p:nvSpPr>
        <p:spPr/>
        <p:txBody>
          <a:bodyPr/>
          <a:lstStyle/>
          <a:p>
            <a:r>
              <a:rPr lang="en-US"/>
              <a:t>Initial Design</a:t>
            </a:r>
          </a:p>
        </p:txBody>
      </p:sp>
      <p:pic>
        <p:nvPicPr>
          <p:cNvPr id="3" name="Picture 2" descr="Icon&#10;&#10;Description automatically generated">
            <a:extLst>
              <a:ext uri="{FF2B5EF4-FFF2-40B4-BE49-F238E27FC236}">
                <a16:creationId xmlns:a16="http://schemas.microsoft.com/office/drawing/2014/main" id="{DF59B3DD-EEA7-4D4B-9CB4-321EAE268AD3}"/>
              </a:ext>
            </a:extLst>
          </p:cNvPr>
          <p:cNvPicPr>
            <a:picLocks noChangeAspect="1"/>
          </p:cNvPicPr>
          <p:nvPr/>
        </p:nvPicPr>
        <p:blipFill>
          <a:blip r:embed="rId6"/>
          <a:stretch>
            <a:fillRect/>
          </a:stretch>
        </p:blipFill>
        <p:spPr>
          <a:xfrm>
            <a:off x="3317173" y="697661"/>
            <a:ext cx="981508" cy="580180"/>
          </a:xfrm>
          <a:prstGeom prst="rect">
            <a:avLst/>
          </a:prstGeom>
        </p:spPr>
      </p:pic>
      <p:sp>
        <p:nvSpPr>
          <p:cNvPr id="4" name="TextBox 3">
            <a:extLst>
              <a:ext uri="{FF2B5EF4-FFF2-40B4-BE49-F238E27FC236}">
                <a16:creationId xmlns:a16="http://schemas.microsoft.com/office/drawing/2014/main" id="{0592F94F-484A-4D2D-9708-66A7898F5CFD}"/>
              </a:ext>
            </a:extLst>
          </p:cNvPr>
          <p:cNvSpPr txBox="1"/>
          <p:nvPr/>
        </p:nvSpPr>
        <p:spPr>
          <a:xfrm>
            <a:off x="3491975" y="1220197"/>
            <a:ext cx="631904" cy="253916"/>
          </a:xfrm>
          <a:prstGeom prst="rect">
            <a:avLst/>
          </a:prstGeom>
          <a:noFill/>
        </p:spPr>
        <p:txBody>
          <a:bodyPr wrap="none" rtlCol="0">
            <a:spAutoFit/>
          </a:bodyPr>
          <a:lstStyle/>
          <a:p>
            <a:r>
              <a:rPr lang="en-US" sz="1050" b="1"/>
              <a:t>GitHub</a:t>
            </a:r>
          </a:p>
        </p:txBody>
      </p:sp>
      <p:cxnSp>
        <p:nvCxnSpPr>
          <p:cNvPr id="6" name="Straight Arrow Connector 5">
            <a:extLst>
              <a:ext uri="{FF2B5EF4-FFF2-40B4-BE49-F238E27FC236}">
                <a16:creationId xmlns:a16="http://schemas.microsoft.com/office/drawing/2014/main" id="{43F8B11C-A00B-4825-BCFB-61B35A2AADCF}"/>
              </a:ext>
            </a:extLst>
          </p:cNvPr>
          <p:cNvCxnSpPr>
            <a:cxnSpLocks/>
          </p:cNvCxnSpPr>
          <p:nvPr/>
        </p:nvCxnSpPr>
        <p:spPr>
          <a:xfrm>
            <a:off x="3784883" y="1436427"/>
            <a:ext cx="0" cy="540416"/>
          </a:xfrm>
          <a:prstGeom prst="straightConnector1">
            <a:avLst/>
          </a:prstGeom>
          <a:ln w="190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3D1BCC5-E9C5-4667-A4FF-D841FD64394D}"/>
              </a:ext>
            </a:extLst>
          </p:cNvPr>
          <p:cNvSpPr txBox="1"/>
          <p:nvPr/>
        </p:nvSpPr>
        <p:spPr>
          <a:xfrm>
            <a:off x="4530903" y="4544586"/>
            <a:ext cx="1330814" cy="307777"/>
          </a:xfrm>
          <a:prstGeom prst="rect">
            <a:avLst/>
          </a:prstGeom>
          <a:noFill/>
        </p:spPr>
        <p:txBody>
          <a:bodyPr wrap="none" rtlCol="0">
            <a:spAutoFit/>
          </a:bodyPr>
          <a:lstStyle/>
          <a:p>
            <a:r>
              <a:rPr lang="en-US"/>
              <a:t>Static Website</a:t>
            </a:r>
          </a:p>
        </p:txBody>
      </p:sp>
    </p:spTree>
    <p:extLst>
      <p:ext uri="{BB962C8B-B14F-4D97-AF65-F5344CB8AC3E}">
        <p14:creationId xmlns:p14="http://schemas.microsoft.com/office/powerpoint/2010/main" val="25072606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0"/>
          <p:cNvSpPr txBox="1"/>
          <p:nvPr/>
        </p:nvSpPr>
        <p:spPr>
          <a:xfrm>
            <a:off x="67624" y="46690"/>
            <a:ext cx="8224800" cy="453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 sz="2800">
                <a:solidFill>
                  <a:srgbClr val="FF770D"/>
                </a:solidFill>
              </a:rPr>
              <a:t>Architecture and Design</a:t>
            </a:r>
            <a:endParaRPr sz="2800">
              <a:solidFill>
                <a:srgbClr val="FF770D"/>
              </a:solidFill>
            </a:endParaRPr>
          </a:p>
        </p:txBody>
      </p:sp>
      <p:sp>
        <p:nvSpPr>
          <p:cNvPr id="141" name="Google Shape;141;p20"/>
          <p:cNvSpPr txBox="1"/>
          <p:nvPr/>
        </p:nvSpPr>
        <p:spPr>
          <a:xfrm>
            <a:off x="5461200" y="4955088"/>
            <a:ext cx="3682800" cy="18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latin typeface="Roboto"/>
              <a:ea typeface="Roboto"/>
              <a:cs typeface="Roboto"/>
              <a:sym typeface="Roboto"/>
            </a:endParaRPr>
          </a:p>
        </p:txBody>
      </p:sp>
      <p:pic>
        <p:nvPicPr>
          <p:cNvPr id="142" name="Google Shape;142;p20"/>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143" name="Google Shape;143;p20"/>
          <p:cNvPicPr preferRelativeResize="0"/>
          <p:nvPr/>
        </p:nvPicPr>
        <p:blipFill>
          <a:blip r:embed="rId4">
            <a:alphaModFix/>
          </a:blip>
          <a:stretch>
            <a:fillRect/>
          </a:stretch>
        </p:blipFill>
        <p:spPr>
          <a:xfrm>
            <a:off x="7414725" y="109850"/>
            <a:ext cx="1563800" cy="432475"/>
          </a:xfrm>
          <a:prstGeom prst="rect">
            <a:avLst/>
          </a:prstGeom>
          <a:noFill/>
          <a:ln>
            <a:noFill/>
          </a:ln>
        </p:spPr>
      </p:pic>
      <p:pic>
        <p:nvPicPr>
          <p:cNvPr id="2" name="Picture 1">
            <a:extLst>
              <a:ext uri="{FF2B5EF4-FFF2-40B4-BE49-F238E27FC236}">
                <a16:creationId xmlns:a16="http://schemas.microsoft.com/office/drawing/2014/main" id="{70CB88B5-6240-4404-A4C2-C742C5E3A748}"/>
              </a:ext>
            </a:extLst>
          </p:cNvPr>
          <p:cNvPicPr>
            <a:picLocks noChangeAspect="1"/>
          </p:cNvPicPr>
          <p:nvPr/>
        </p:nvPicPr>
        <p:blipFill>
          <a:blip r:embed="rId5"/>
          <a:stretch>
            <a:fillRect/>
          </a:stretch>
        </p:blipFill>
        <p:spPr>
          <a:xfrm>
            <a:off x="3055711" y="578359"/>
            <a:ext cx="981508" cy="580180"/>
          </a:xfrm>
          <a:prstGeom prst="rect">
            <a:avLst/>
          </a:prstGeom>
        </p:spPr>
      </p:pic>
      <p:sp>
        <p:nvSpPr>
          <p:cNvPr id="7" name="Rectangle 6">
            <a:extLst>
              <a:ext uri="{FF2B5EF4-FFF2-40B4-BE49-F238E27FC236}">
                <a16:creationId xmlns:a16="http://schemas.microsoft.com/office/drawing/2014/main" id="{1BCB8D98-1F5D-4447-ACDB-CB21B5A4B704}"/>
              </a:ext>
            </a:extLst>
          </p:cNvPr>
          <p:cNvSpPr/>
          <p:nvPr/>
        </p:nvSpPr>
        <p:spPr>
          <a:xfrm>
            <a:off x="2717712" y="1579899"/>
            <a:ext cx="4517904" cy="2732730"/>
          </a:xfrm>
          <a:prstGeom prst="rect">
            <a:avLst/>
          </a:prstGeom>
          <a:no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8" name="Picture 7">
            <a:extLst>
              <a:ext uri="{FF2B5EF4-FFF2-40B4-BE49-F238E27FC236}">
                <a16:creationId xmlns:a16="http://schemas.microsoft.com/office/drawing/2014/main" id="{85D66295-022B-463E-B92F-A74E71EB0132}"/>
              </a:ext>
            </a:extLst>
          </p:cNvPr>
          <p:cNvPicPr>
            <a:picLocks noChangeAspect="1"/>
          </p:cNvPicPr>
          <p:nvPr/>
        </p:nvPicPr>
        <p:blipFill>
          <a:blip r:embed="rId6"/>
          <a:stretch>
            <a:fillRect/>
          </a:stretch>
        </p:blipFill>
        <p:spPr>
          <a:xfrm>
            <a:off x="3258319" y="1861265"/>
            <a:ext cx="576292" cy="562004"/>
          </a:xfrm>
          <a:prstGeom prst="rect">
            <a:avLst/>
          </a:prstGeom>
        </p:spPr>
      </p:pic>
      <p:pic>
        <p:nvPicPr>
          <p:cNvPr id="9" name="Picture 8">
            <a:extLst>
              <a:ext uri="{FF2B5EF4-FFF2-40B4-BE49-F238E27FC236}">
                <a16:creationId xmlns:a16="http://schemas.microsoft.com/office/drawing/2014/main" id="{EE99C1F9-0DC4-4600-9952-9C6C06A5EB05}"/>
              </a:ext>
            </a:extLst>
          </p:cNvPr>
          <p:cNvPicPr>
            <a:picLocks noChangeAspect="1"/>
          </p:cNvPicPr>
          <p:nvPr/>
        </p:nvPicPr>
        <p:blipFill>
          <a:blip r:embed="rId7"/>
          <a:stretch>
            <a:fillRect/>
          </a:stretch>
        </p:blipFill>
        <p:spPr>
          <a:xfrm>
            <a:off x="4611720" y="1859073"/>
            <a:ext cx="552479" cy="571529"/>
          </a:xfrm>
          <a:prstGeom prst="rect">
            <a:avLst/>
          </a:prstGeom>
        </p:spPr>
      </p:pic>
      <p:pic>
        <p:nvPicPr>
          <p:cNvPr id="10" name="Picture 9">
            <a:extLst>
              <a:ext uri="{FF2B5EF4-FFF2-40B4-BE49-F238E27FC236}">
                <a16:creationId xmlns:a16="http://schemas.microsoft.com/office/drawing/2014/main" id="{BD09FE29-F2B7-4031-8F60-62F2E5841922}"/>
              </a:ext>
            </a:extLst>
          </p:cNvPr>
          <p:cNvPicPr>
            <a:picLocks noChangeAspect="1"/>
          </p:cNvPicPr>
          <p:nvPr/>
        </p:nvPicPr>
        <p:blipFill>
          <a:blip r:embed="rId8"/>
          <a:stretch>
            <a:fillRect/>
          </a:stretch>
        </p:blipFill>
        <p:spPr>
          <a:xfrm>
            <a:off x="3267845" y="3221494"/>
            <a:ext cx="557241" cy="552479"/>
          </a:xfrm>
          <a:prstGeom prst="rect">
            <a:avLst/>
          </a:prstGeom>
        </p:spPr>
      </p:pic>
      <p:pic>
        <p:nvPicPr>
          <p:cNvPr id="11" name="Picture 10">
            <a:extLst>
              <a:ext uri="{FF2B5EF4-FFF2-40B4-BE49-F238E27FC236}">
                <a16:creationId xmlns:a16="http://schemas.microsoft.com/office/drawing/2014/main" id="{F6E2F9B4-28AF-4679-BB53-B74F4C678D45}"/>
              </a:ext>
            </a:extLst>
          </p:cNvPr>
          <p:cNvPicPr>
            <a:picLocks noChangeAspect="1"/>
          </p:cNvPicPr>
          <p:nvPr/>
        </p:nvPicPr>
        <p:blipFill>
          <a:blip r:embed="rId9"/>
          <a:stretch>
            <a:fillRect/>
          </a:stretch>
        </p:blipFill>
        <p:spPr>
          <a:xfrm>
            <a:off x="4611720" y="3226257"/>
            <a:ext cx="552479" cy="547716"/>
          </a:xfrm>
          <a:prstGeom prst="rect">
            <a:avLst/>
          </a:prstGeom>
        </p:spPr>
      </p:pic>
      <p:pic>
        <p:nvPicPr>
          <p:cNvPr id="12" name="Picture 11">
            <a:extLst>
              <a:ext uri="{FF2B5EF4-FFF2-40B4-BE49-F238E27FC236}">
                <a16:creationId xmlns:a16="http://schemas.microsoft.com/office/drawing/2014/main" id="{BABB7DFD-BF77-413F-BCC2-00030F5D997D}"/>
              </a:ext>
            </a:extLst>
          </p:cNvPr>
          <p:cNvPicPr>
            <a:picLocks noChangeAspect="1"/>
          </p:cNvPicPr>
          <p:nvPr/>
        </p:nvPicPr>
        <p:blipFill>
          <a:blip r:embed="rId10"/>
          <a:stretch>
            <a:fillRect/>
          </a:stretch>
        </p:blipFill>
        <p:spPr>
          <a:xfrm>
            <a:off x="5978599" y="3245308"/>
            <a:ext cx="571529" cy="528665"/>
          </a:xfrm>
          <a:prstGeom prst="rect">
            <a:avLst/>
          </a:prstGeom>
        </p:spPr>
      </p:pic>
      <p:sp>
        <p:nvSpPr>
          <p:cNvPr id="13" name="TextBox 12">
            <a:extLst>
              <a:ext uri="{FF2B5EF4-FFF2-40B4-BE49-F238E27FC236}">
                <a16:creationId xmlns:a16="http://schemas.microsoft.com/office/drawing/2014/main" id="{BA71F3AC-C411-4DC2-B714-BAA511A732DA}"/>
              </a:ext>
            </a:extLst>
          </p:cNvPr>
          <p:cNvSpPr txBox="1"/>
          <p:nvPr/>
        </p:nvSpPr>
        <p:spPr>
          <a:xfrm>
            <a:off x="3969278" y="2443070"/>
            <a:ext cx="1837362" cy="415498"/>
          </a:xfrm>
          <a:prstGeom prst="rect">
            <a:avLst/>
          </a:prstGeom>
          <a:noFill/>
        </p:spPr>
        <p:txBody>
          <a:bodyPr wrap="none" rtlCol="0">
            <a:spAutoFit/>
          </a:bodyPr>
          <a:lstStyle/>
          <a:p>
            <a:pPr algn="ctr"/>
            <a:r>
              <a:rPr lang="en-US" sz="1050" b="1"/>
              <a:t>AWS Identity and Access </a:t>
            </a:r>
          </a:p>
          <a:p>
            <a:pPr algn="ctr"/>
            <a:r>
              <a:rPr lang="en-US" sz="1050" b="1"/>
              <a:t>Management</a:t>
            </a:r>
          </a:p>
        </p:txBody>
      </p:sp>
      <p:sp>
        <p:nvSpPr>
          <p:cNvPr id="14" name="TextBox 13">
            <a:extLst>
              <a:ext uri="{FF2B5EF4-FFF2-40B4-BE49-F238E27FC236}">
                <a16:creationId xmlns:a16="http://schemas.microsoft.com/office/drawing/2014/main" id="{8A1C2CE1-DC0A-4986-9126-A4817A4BF46B}"/>
              </a:ext>
            </a:extLst>
          </p:cNvPr>
          <p:cNvSpPr txBox="1"/>
          <p:nvPr/>
        </p:nvSpPr>
        <p:spPr>
          <a:xfrm>
            <a:off x="3031741" y="2443071"/>
            <a:ext cx="1029449" cy="253916"/>
          </a:xfrm>
          <a:prstGeom prst="rect">
            <a:avLst/>
          </a:prstGeom>
          <a:noFill/>
        </p:spPr>
        <p:txBody>
          <a:bodyPr wrap="none" rtlCol="0">
            <a:spAutoFit/>
          </a:bodyPr>
          <a:lstStyle/>
          <a:p>
            <a:r>
              <a:rPr lang="en-US" sz="1050" b="1"/>
              <a:t>AWS Amplify</a:t>
            </a:r>
          </a:p>
        </p:txBody>
      </p:sp>
      <p:sp>
        <p:nvSpPr>
          <p:cNvPr id="15" name="TextBox 14">
            <a:extLst>
              <a:ext uri="{FF2B5EF4-FFF2-40B4-BE49-F238E27FC236}">
                <a16:creationId xmlns:a16="http://schemas.microsoft.com/office/drawing/2014/main" id="{39B112D1-B233-44C2-B1EA-7B035167DA57}"/>
              </a:ext>
            </a:extLst>
          </p:cNvPr>
          <p:cNvSpPr txBox="1"/>
          <p:nvPr/>
        </p:nvSpPr>
        <p:spPr>
          <a:xfrm>
            <a:off x="2870639" y="3814849"/>
            <a:ext cx="1351652" cy="253916"/>
          </a:xfrm>
          <a:prstGeom prst="rect">
            <a:avLst/>
          </a:prstGeom>
          <a:noFill/>
        </p:spPr>
        <p:txBody>
          <a:bodyPr wrap="none" rtlCol="0">
            <a:spAutoFit/>
          </a:bodyPr>
          <a:lstStyle/>
          <a:p>
            <a:r>
              <a:rPr lang="en-US" sz="1050" b="1"/>
              <a:t>AWS API Gateway</a:t>
            </a:r>
          </a:p>
        </p:txBody>
      </p:sp>
      <p:sp>
        <p:nvSpPr>
          <p:cNvPr id="16" name="TextBox 15">
            <a:extLst>
              <a:ext uri="{FF2B5EF4-FFF2-40B4-BE49-F238E27FC236}">
                <a16:creationId xmlns:a16="http://schemas.microsoft.com/office/drawing/2014/main" id="{C6B0C25D-6D8D-4E69-A77E-B05B4AD11DFA}"/>
              </a:ext>
            </a:extLst>
          </p:cNvPr>
          <p:cNvSpPr txBox="1"/>
          <p:nvPr/>
        </p:nvSpPr>
        <p:spPr>
          <a:xfrm>
            <a:off x="4362014" y="3812468"/>
            <a:ext cx="1051891" cy="253916"/>
          </a:xfrm>
          <a:prstGeom prst="rect">
            <a:avLst/>
          </a:prstGeom>
          <a:noFill/>
        </p:spPr>
        <p:txBody>
          <a:bodyPr wrap="none" rtlCol="0">
            <a:spAutoFit/>
          </a:bodyPr>
          <a:lstStyle/>
          <a:p>
            <a:r>
              <a:rPr lang="en-US" sz="1050" b="1"/>
              <a:t>AWS Lambda</a:t>
            </a:r>
          </a:p>
        </p:txBody>
      </p:sp>
      <p:sp>
        <p:nvSpPr>
          <p:cNvPr id="17" name="TextBox 16">
            <a:extLst>
              <a:ext uri="{FF2B5EF4-FFF2-40B4-BE49-F238E27FC236}">
                <a16:creationId xmlns:a16="http://schemas.microsoft.com/office/drawing/2014/main" id="{37DF7961-0C17-47DA-BFD5-505ED358FAD6}"/>
              </a:ext>
            </a:extLst>
          </p:cNvPr>
          <p:cNvSpPr txBox="1"/>
          <p:nvPr/>
        </p:nvSpPr>
        <p:spPr>
          <a:xfrm>
            <a:off x="5632620" y="3816431"/>
            <a:ext cx="1263487" cy="253916"/>
          </a:xfrm>
          <a:prstGeom prst="rect">
            <a:avLst/>
          </a:prstGeom>
          <a:noFill/>
        </p:spPr>
        <p:txBody>
          <a:bodyPr wrap="none" rtlCol="0">
            <a:spAutoFit/>
          </a:bodyPr>
          <a:lstStyle/>
          <a:p>
            <a:pPr algn="ctr"/>
            <a:r>
              <a:rPr lang="en-US" sz="1050" b="1"/>
              <a:t>AWS DynamoDB</a:t>
            </a:r>
          </a:p>
        </p:txBody>
      </p:sp>
      <p:cxnSp>
        <p:nvCxnSpPr>
          <p:cNvPr id="18" name="Straight Arrow Connector 17">
            <a:extLst>
              <a:ext uri="{FF2B5EF4-FFF2-40B4-BE49-F238E27FC236}">
                <a16:creationId xmlns:a16="http://schemas.microsoft.com/office/drawing/2014/main" id="{D8D79BB1-6A3C-42FC-B8CC-2A683C1F006F}"/>
              </a:ext>
            </a:extLst>
          </p:cNvPr>
          <p:cNvCxnSpPr>
            <a:cxnSpLocks/>
          </p:cNvCxnSpPr>
          <p:nvPr/>
        </p:nvCxnSpPr>
        <p:spPr>
          <a:xfrm>
            <a:off x="3879931" y="3509640"/>
            <a:ext cx="690521" cy="0"/>
          </a:xfrm>
          <a:prstGeom prst="straightConnector1">
            <a:avLst/>
          </a:prstGeom>
          <a:ln w="190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A98ABDD2-F962-45EC-AEC7-CB55AFF7CC13}"/>
              </a:ext>
            </a:extLst>
          </p:cNvPr>
          <p:cNvPicPr>
            <a:picLocks noChangeAspect="1"/>
          </p:cNvPicPr>
          <p:nvPr/>
        </p:nvPicPr>
        <p:blipFill>
          <a:blip r:embed="rId11"/>
          <a:stretch>
            <a:fillRect/>
          </a:stretch>
        </p:blipFill>
        <p:spPr>
          <a:xfrm>
            <a:off x="5196455" y="3429834"/>
            <a:ext cx="829890" cy="135800"/>
          </a:xfrm>
          <a:prstGeom prst="rect">
            <a:avLst/>
          </a:prstGeom>
        </p:spPr>
      </p:pic>
      <p:cxnSp>
        <p:nvCxnSpPr>
          <p:cNvPr id="20" name="Straight Arrow Connector 19">
            <a:extLst>
              <a:ext uri="{FF2B5EF4-FFF2-40B4-BE49-F238E27FC236}">
                <a16:creationId xmlns:a16="http://schemas.microsoft.com/office/drawing/2014/main" id="{2F56FDD1-DC16-4B3A-9771-A499E6D2E064}"/>
              </a:ext>
            </a:extLst>
          </p:cNvPr>
          <p:cNvCxnSpPr>
            <a:cxnSpLocks/>
          </p:cNvCxnSpPr>
          <p:nvPr/>
        </p:nvCxnSpPr>
        <p:spPr>
          <a:xfrm>
            <a:off x="3546465" y="2654057"/>
            <a:ext cx="0" cy="540416"/>
          </a:xfrm>
          <a:prstGeom prst="straightConnector1">
            <a:avLst/>
          </a:prstGeom>
          <a:ln w="190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1B0C376A-B6F0-44F7-AB6A-D86CF92859D4}"/>
              </a:ext>
            </a:extLst>
          </p:cNvPr>
          <p:cNvCxnSpPr>
            <a:cxnSpLocks/>
          </p:cNvCxnSpPr>
          <p:nvPr/>
        </p:nvCxnSpPr>
        <p:spPr>
          <a:xfrm>
            <a:off x="4887959" y="2788451"/>
            <a:ext cx="0" cy="406022"/>
          </a:xfrm>
          <a:prstGeom prst="straightConnector1">
            <a:avLst/>
          </a:prstGeom>
          <a:ln w="190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2" name="Picture 21">
            <a:extLst>
              <a:ext uri="{FF2B5EF4-FFF2-40B4-BE49-F238E27FC236}">
                <a16:creationId xmlns:a16="http://schemas.microsoft.com/office/drawing/2014/main" id="{416C5157-9286-45AD-8B25-984C2394A137}"/>
              </a:ext>
            </a:extLst>
          </p:cNvPr>
          <p:cNvPicPr>
            <a:picLocks noChangeAspect="1"/>
          </p:cNvPicPr>
          <p:nvPr/>
        </p:nvPicPr>
        <p:blipFill>
          <a:blip r:embed="rId12"/>
          <a:stretch>
            <a:fillRect/>
          </a:stretch>
        </p:blipFill>
        <p:spPr>
          <a:xfrm>
            <a:off x="1532057" y="1941568"/>
            <a:ext cx="400070" cy="690598"/>
          </a:xfrm>
          <a:prstGeom prst="rect">
            <a:avLst/>
          </a:prstGeom>
        </p:spPr>
      </p:pic>
      <p:pic>
        <p:nvPicPr>
          <p:cNvPr id="23" name="Picture 22">
            <a:extLst>
              <a:ext uri="{FF2B5EF4-FFF2-40B4-BE49-F238E27FC236}">
                <a16:creationId xmlns:a16="http://schemas.microsoft.com/office/drawing/2014/main" id="{5C523EF8-73E2-4545-BE4F-F9C69E729840}"/>
              </a:ext>
            </a:extLst>
          </p:cNvPr>
          <p:cNvPicPr>
            <a:picLocks noChangeAspect="1"/>
          </p:cNvPicPr>
          <p:nvPr/>
        </p:nvPicPr>
        <p:blipFill>
          <a:blip r:embed="rId11"/>
          <a:stretch>
            <a:fillRect/>
          </a:stretch>
        </p:blipFill>
        <p:spPr>
          <a:xfrm>
            <a:off x="1950473" y="2130309"/>
            <a:ext cx="1419815" cy="128151"/>
          </a:xfrm>
          <a:prstGeom prst="rect">
            <a:avLst/>
          </a:prstGeom>
        </p:spPr>
      </p:pic>
      <p:sp>
        <p:nvSpPr>
          <p:cNvPr id="24" name="TextBox 23">
            <a:extLst>
              <a:ext uri="{FF2B5EF4-FFF2-40B4-BE49-F238E27FC236}">
                <a16:creationId xmlns:a16="http://schemas.microsoft.com/office/drawing/2014/main" id="{23FECA1F-4BC7-410E-BBF8-A4D3F9BC3A38}"/>
              </a:ext>
            </a:extLst>
          </p:cNvPr>
          <p:cNvSpPr txBox="1"/>
          <p:nvPr/>
        </p:nvSpPr>
        <p:spPr>
          <a:xfrm>
            <a:off x="3230513" y="1105504"/>
            <a:ext cx="631904" cy="253916"/>
          </a:xfrm>
          <a:prstGeom prst="rect">
            <a:avLst/>
          </a:prstGeom>
          <a:noFill/>
        </p:spPr>
        <p:txBody>
          <a:bodyPr wrap="none" rtlCol="0">
            <a:spAutoFit/>
          </a:bodyPr>
          <a:lstStyle/>
          <a:p>
            <a:r>
              <a:rPr lang="en-US" sz="1050" b="1"/>
              <a:t>GitHub</a:t>
            </a:r>
          </a:p>
        </p:txBody>
      </p:sp>
      <p:cxnSp>
        <p:nvCxnSpPr>
          <p:cNvPr id="25" name="Straight Arrow Connector 24">
            <a:extLst>
              <a:ext uri="{FF2B5EF4-FFF2-40B4-BE49-F238E27FC236}">
                <a16:creationId xmlns:a16="http://schemas.microsoft.com/office/drawing/2014/main" id="{1141FC80-731C-4824-B6D1-0A4ECA958204}"/>
              </a:ext>
            </a:extLst>
          </p:cNvPr>
          <p:cNvCxnSpPr>
            <a:cxnSpLocks/>
          </p:cNvCxnSpPr>
          <p:nvPr/>
        </p:nvCxnSpPr>
        <p:spPr>
          <a:xfrm>
            <a:off x="3546465" y="1330951"/>
            <a:ext cx="0" cy="540416"/>
          </a:xfrm>
          <a:prstGeom prst="straightConnector1">
            <a:avLst/>
          </a:prstGeom>
          <a:ln w="1905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28F7A486-4792-46E6-9BEE-AEE26EA4153C}"/>
              </a:ext>
            </a:extLst>
          </p:cNvPr>
          <p:cNvSpPr txBox="1"/>
          <p:nvPr/>
        </p:nvSpPr>
        <p:spPr>
          <a:xfrm>
            <a:off x="3230513" y="4351124"/>
            <a:ext cx="3422732" cy="307777"/>
          </a:xfrm>
          <a:prstGeom prst="rect">
            <a:avLst/>
          </a:prstGeom>
          <a:noFill/>
        </p:spPr>
        <p:txBody>
          <a:bodyPr wrap="none" rtlCol="0">
            <a:spAutoFit/>
          </a:bodyPr>
          <a:lstStyle/>
          <a:p>
            <a:r>
              <a:rPr lang="en-US"/>
              <a:t>Static Website with a Dynamic Back-End</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p:nvPr/>
        </p:nvSpPr>
        <p:spPr>
          <a:xfrm>
            <a:off x="67625" y="46700"/>
            <a:ext cx="8762100" cy="453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 sz="2800">
                <a:solidFill>
                  <a:srgbClr val="FF770D"/>
                </a:solidFill>
              </a:rPr>
              <a:t>Technologies and Environment used</a:t>
            </a:r>
            <a:endParaRPr sz="2800">
              <a:solidFill>
                <a:srgbClr val="FF770D"/>
              </a:solidFill>
            </a:endParaRPr>
          </a:p>
        </p:txBody>
      </p:sp>
      <p:sp>
        <p:nvSpPr>
          <p:cNvPr id="150" name="Google Shape;150;p21"/>
          <p:cNvSpPr txBox="1"/>
          <p:nvPr/>
        </p:nvSpPr>
        <p:spPr>
          <a:xfrm>
            <a:off x="67625" y="500299"/>
            <a:ext cx="8889300" cy="4266909"/>
          </a:xfrm>
          <a:prstGeom prst="rect">
            <a:avLst/>
          </a:prstGeom>
          <a:noFill/>
          <a:ln>
            <a:noFill/>
          </a:ln>
        </p:spPr>
        <p:txBody>
          <a:bodyPr spcFirstLastPara="1" wrap="square" lIns="91425" tIns="91425" rIns="91425" bIns="91425" anchor="t" anchorCtr="0">
            <a:noAutofit/>
          </a:bodyPr>
          <a:lstStyle/>
          <a:p>
            <a:pPr marL="158750">
              <a:lnSpc>
                <a:spcPct val="115000"/>
              </a:lnSpc>
              <a:buSzPts val="1100"/>
            </a:pPr>
            <a:r>
              <a:rPr lang="en" sz="1100" b="1"/>
              <a:t>Goal</a:t>
            </a:r>
            <a:r>
              <a:rPr lang="en" sz="1100"/>
              <a:t>: </a:t>
            </a:r>
            <a:r>
              <a:rPr lang="en-US" sz="1100"/>
              <a:t>focus on our core product, reduce DevOps cost, accelerate our application release cycle and decrease go-to-market time.</a:t>
            </a:r>
          </a:p>
          <a:p>
            <a:pPr marL="158750">
              <a:lnSpc>
                <a:spcPct val="115000"/>
              </a:lnSpc>
              <a:buSzPts val="1100"/>
            </a:pPr>
            <a:r>
              <a:rPr lang="en" sz="1100" b="1"/>
              <a:t>Decision</a:t>
            </a:r>
            <a:r>
              <a:rPr lang="en" sz="1100"/>
              <a:t>: use of AWS managed/serverless services will allow us to meet this goal. </a:t>
            </a:r>
          </a:p>
          <a:p>
            <a:pPr marL="158750">
              <a:lnSpc>
                <a:spcPct val="115000"/>
              </a:lnSpc>
              <a:buSzPts val="1100"/>
            </a:pPr>
            <a:endParaRPr lang="en" sz="1100"/>
          </a:p>
          <a:p>
            <a:pPr marL="158750">
              <a:lnSpc>
                <a:spcPct val="115000"/>
              </a:lnSpc>
              <a:buSzPts val="1100"/>
            </a:pPr>
            <a:r>
              <a:rPr lang="en" sz="1100"/>
              <a:t>Advantages:</a:t>
            </a:r>
            <a:endParaRPr lang="en-US" sz="1100"/>
          </a:p>
          <a:p>
            <a:pPr marL="457200" indent="-298450">
              <a:lnSpc>
                <a:spcPct val="115000"/>
              </a:lnSpc>
              <a:buSzPts val="1100"/>
              <a:buFont typeface="Arial"/>
              <a:buChar char="●"/>
            </a:pPr>
            <a:r>
              <a:rPr lang="en-US" sz="1100"/>
              <a:t>No provisioning, scaling, and maintaining servers to run our applications, databases, and storage systems</a:t>
            </a:r>
          </a:p>
          <a:p>
            <a:pPr marL="457200" indent="-298450">
              <a:lnSpc>
                <a:spcPct val="115000"/>
              </a:lnSpc>
              <a:buSzPts val="1100"/>
              <a:buFont typeface="Arial"/>
              <a:buChar char="●"/>
            </a:pPr>
            <a:r>
              <a:rPr lang="en-US" sz="1100"/>
              <a:t>Run high-performance applications at any scale with continuous backups, multi-region replication and improved application resiliency</a:t>
            </a:r>
          </a:p>
          <a:p>
            <a:pPr marL="457200" indent="-298450">
              <a:lnSpc>
                <a:spcPct val="115000"/>
              </a:lnSpc>
              <a:buSzPts val="1100"/>
              <a:buFont typeface="Arial"/>
              <a:buChar char="●"/>
            </a:pPr>
            <a:r>
              <a:rPr lang="en-US" sz="1100"/>
              <a:t>Reduce cost of execution</a:t>
            </a:r>
          </a:p>
          <a:p>
            <a:pPr marL="457200" indent="-298450">
              <a:lnSpc>
                <a:spcPct val="115000"/>
              </a:lnSpc>
              <a:buSzPts val="1100"/>
              <a:buFont typeface="Arial"/>
              <a:buChar char="●"/>
            </a:pPr>
            <a:endParaRPr lang="en-US" sz="1100"/>
          </a:p>
          <a:p>
            <a:pPr marL="158750">
              <a:lnSpc>
                <a:spcPct val="115000"/>
              </a:lnSpc>
              <a:buSzPts val="1100"/>
            </a:pPr>
            <a:r>
              <a:rPr lang="en-US" sz="1100"/>
              <a:t>Disadvantages:</a:t>
            </a:r>
          </a:p>
          <a:p>
            <a:pPr marL="457200" indent="-298450">
              <a:lnSpc>
                <a:spcPct val="115000"/>
              </a:lnSpc>
              <a:buSzPts val="1100"/>
              <a:buFont typeface="Arial"/>
              <a:buChar char="●"/>
            </a:pPr>
            <a:r>
              <a:rPr lang="en" sz="1100"/>
              <a:t>Less control over the environment</a:t>
            </a:r>
          </a:p>
          <a:p>
            <a:pPr marL="457200" indent="-298450">
              <a:lnSpc>
                <a:spcPct val="115000"/>
              </a:lnSpc>
              <a:buSzPts val="1100"/>
              <a:buFont typeface="Arial"/>
              <a:buChar char="●"/>
            </a:pPr>
            <a:r>
              <a:rPr lang="en" sz="1100"/>
              <a:t>Potentially more difficult to debug issues since new serverless instances are created for each function. </a:t>
            </a:r>
          </a:p>
          <a:p>
            <a:pPr marL="158750" lvl="0" algn="l">
              <a:lnSpc>
                <a:spcPct val="114999"/>
              </a:lnSpc>
              <a:spcBef>
                <a:spcPts val="0"/>
              </a:spcBef>
              <a:spcAft>
                <a:spcPts val="0"/>
              </a:spcAft>
              <a:buSzPts val="1100"/>
            </a:pPr>
            <a:endParaRPr lang="en" sz="1200" b="1"/>
          </a:p>
          <a:p>
            <a:pPr marL="158750" lvl="0" algn="l">
              <a:lnSpc>
                <a:spcPct val="114999"/>
              </a:lnSpc>
              <a:spcBef>
                <a:spcPts val="0"/>
              </a:spcBef>
              <a:spcAft>
                <a:spcPts val="0"/>
              </a:spcAft>
              <a:buSzPts val="1100"/>
            </a:pPr>
            <a:r>
              <a:rPr lang="en" sz="1100" b="1"/>
              <a:t>Git Repository, Static Web Hosting and CI/CD Pipeline </a:t>
            </a:r>
          </a:p>
          <a:p>
            <a:pPr marL="457200" indent="-298450">
              <a:lnSpc>
                <a:spcPct val="114999"/>
              </a:lnSpc>
              <a:buSzPts val="1100"/>
              <a:buFont typeface="Arial"/>
              <a:buChar char="●"/>
            </a:pPr>
            <a:r>
              <a:rPr lang="en" sz="1100" b="1"/>
              <a:t>Github.com</a:t>
            </a:r>
            <a:r>
              <a:rPr lang="en" sz="1100"/>
              <a:t>: for </a:t>
            </a:r>
            <a:r>
              <a:rPr lang="en-US" sz="1100"/>
              <a:t>software development and version control using Git</a:t>
            </a:r>
            <a:endParaRPr lang="en" sz="1100" b="1"/>
          </a:p>
          <a:p>
            <a:pPr marL="457200" lvl="0" indent="-298450" algn="l">
              <a:lnSpc>
                <a:spcPct val="114999"/>
              </a:lnSpc>
              <a:spcBef>
                <a:spcPts val="0"/>
              </a:spcBef>
              <a:spcAft>
                <a:spcPts val="0"/>
              </a:spcAft>
              <a:buSzPts val="1100"/>
              <a:buChar char="●"/>
            </a:pPr>
            <a:r>
              <a:rPr lang="en" sz="1100" b="1"/>
              <a:t>Amplify</a:t>
            </a:r>
            <a:r>
              <a:rPr lang="en" sz="1100"/>
              <a:t>: for </a:t>
            </a:r>
            <a:r>
              <a:rPr lang="en-US" sz="1100"/>
              <a:t>hosting static resources for our web application with continuous deployment built-in</a:t>
            </a:r>
            <a:r>
              <a:rPr lang="en" sz="1100"/>
              <a:t> (CI/CD Pipeline and Web Hosting)</a:t>
            </a:r>
          </a:p>
          <a:p>
            <a:pPr marL="158750" lvl="0" algn="l">
              <a:lnSpc>
                <a:spcPct val="114999"/>
              </a:lnSpc>
              <a:spcBef>
                <a:spcPts val="0"/>
              </a:spcBef>
              <a:spcAft>
                <a:spcPts val="0"/>
              </a:spcAft>
              <a:buSzPts val="1100"/>
            </a:pPr>
            <a:endParaRPr lang="en" sz="1100"/>
          </a:p>
          <a:p>
            <a:pPr marL="158750">
              <a:lnSpc>
                <a:spcPct val="114999"/>
              </a:lnSpc>
              <a:buSzPts val="1100"/>
            </a:pPr>
            <a:r>
              <a:rPr lang="en-US" sz="1100" b="1"/>
              <a:t>Serverless Back-End</a:t>
            </a:r>
            <a:endParaRPr lang="en" sz="1100" b="1"/>
          </a:p>
          <a:p>
            <a:pPr marL="457200" indent="-298450">
              <a:lnSpc>
                <a:spcPct val="114999"/>
              </a:lnSpc>
              <a:buSzPts val="1100"/>
              <a:buChar char="●"/>
            </a:pPr>
            <a:r>
              <a:rPr lang="en" sz="1100" b="1"/>
              <a:t>Lambda</a:t>
            </a:r>
            <a:r>
              <a:rPr lang="en" sz="1100"/>
              <a:t>: </a:t>
            </a:r>
            <a:r>
              <a:rPr lang="en-US" sz="1100"/>
              <a:t>used to create serverless functions to update DynamoDB</a:t>
            </a:r>
            <a:endParaRPr lang="en" sz="1100"/>
          </a:p>
          <a:p>
            <a:pPr marL="457200" indent="-298450">
              <a:lnSpc>
                <a:spcPct val="114999"/>
              </a:lnSpc>
              <a:buSzPts val="1100"/>
              <a:buChar char="●"/>
            </a:pPr>
            <a:r>
              <a:rPr lang="en" sz="1100" b="1"/>
              <a:t>API Gateway</a:t>
            </a:r>
            <a:r>
              <a:rPr lang="en" sz="1100"/>
              <a:t>: used to </a:t>
            </a:r>
            <a:r>
              <a:rPr lang="en-US" sz="1100"/>
              <a:t>create a RESTful API to call the Lambda function from the web client</a:t>
            </a:r>
            <a:endParaRPr lang="en" sz="1100"/>
          </a:p>
          <a:p>
            <a:pPr marL="457200" indent="-298450">
              <a:lnSpc>
                <a:spcPct val="114999"/>
              </a:lnSpc>
              <a:buSzPts val="1100"/>
              <a:buChar char="●"/>
            </a:pPr>
            <a:r>
              <a:rPr lang="en" sz="1100" b="1"/>
              <a:t>AWS Identity and Access Management</a:t>
            </a:r>
            <a:r>
              <a:rPr lang="en" sz="1100"/>
              <a:t>: used </a:t>
            </a:r>
            <a:r>
              <a:rPr lang="en-US" sz="1100"/>
              <a:t>to securely give our services the required permissions to interact with each other.</a:t>
            </a:r>
            <a:endParaRPr lang="en" sz="1100"/>
          </a:p>
          <a:p>
            <a:pPr marL="457200" indent="-298450">
              <a:lnSpc>
                <a:spcPct val="114999"/>
              </a:lnSpc>
              <a:buSzPts val="1100"/>
              <a:buFont typeface="Arial"/>
              <a:buChar char="●"/>
            </a:pPr>
            <a:r>
              <a:rPr lang="en" sz="1100" b="1"/>
              <a:t>DynamoDB</a:t>
            </a:r>
            <a:r>
              <a:rPr lang="en" sz="1100"/>
              <a:t>: used to persist data as key value pairs in a NoSQL database</a:t>
            </a:r>
          </a:p>
          <a:p>
            <a:pPr marL="457200" lvl="0" indent="-298450" algn="l" rtl="0">
              <a:lnSpc>
                <a:spcPct val="115000"/>
              </a:lnSpc>
              <a:spcBef>
                <a:spcPts val="0"/>
              </a:spcBef>
              <a:spcAft>
                <a:spcPts val="0"/>
              </a:spcAft>
              <a:buSzPts val="1100"/>
              <a:buChar char="●"/>
            </a:pPr>
            <a:endParaRPr lang="en" sz="1100"/>
          </a:p>
          <a:p>
            <a:pPr marL="457200" lvl="0" indent="-298450" algn="l" rtl="0">
              <a:lnSpc>
                <a:spcPct val="115000"/>
              </a:lnSpc>
              <a:spcBef>
                <a:spcPts val="0"/>
              </a:spcBef>
              <a:spcAft>
                <a:spcPts val="0"/>
              </a:spcAft>
              <a:buSzPts val="1100"/>
              <a:buChar char="●"/>
            </a:pPr>
            <a:endParaRPr sz="1100"/>
          </a:p>
          <a:p>
            <a:pPr marL="457200" lvl="0" indent="-298450" algn="l" rtl="0">
              <a:lnSpc>
                <a:spcPct val="115000"/>
              </a:lnSpc>
              <a:spcBef>
                <a:spcPts val="0"/>
              </a:spcBef>
              <a:spcAft>
                <a:spcPts val="0"/>
              </a:spcAft>
              <a:buSzPts val="1100"/>
              <a:buChar char="●"/>
            </a:pPr>
            <a:endParaRPr sz="1100"/>
          </a:p>
          <a:p>
            <a:pPr marL="457200" marR="101600" lvl="0" indent="0" algn="l" rtl="0">
              <a:lnSpc>
                <a:spcPct val="115000"/>
              </a:lnSpc>
              <a:spcBef>
                <a:spcPts val="3400"/>
              </a:spcBef>
              <a:spcAft>
                <a:spcPts val="3400"/>
              </a:spcAft>
              <a:buNone/>
            </a:pPr>
            <a:endParaRPr sz="1050">
              <a:solidFill>
                <a:srgbClr val="333333"/>
              </a:solidFill>
            </a:endParaRPr>
          </a:p>
        </p:txBody>
      </p:sp>
      <p:sp>
        <p:nvSpPr>
          <p:cNvPr id="151" name="Google Shape;151;p21"/>
          <p:cNvSpPr txBox="1"/>
          <p:nvPr/>
        </p:nvSpPr>
        <p:spPr>
          <a:xfrm>
            <a:off x="5461200" y="4955088"/>
            <a:ext cx="3682800" cy="18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latin typeface="Roboto"/>
              <a:ea typeface="Roboto"/>
              <a:cs typeface="Roboto"/>
              <a:sym typeface="Roboto"/>
            </a:endParaRPr>
          </a:p>
        </p:txBody>
      </p:sp>
      <p:pic>
        <p:nvPicPr>
          <p:cNvPr id="152" name="Google Shape;152;p21"/>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153" name="Google Shape;153;p21"/>
          <p:cNvPicPr preferRelativeResize="0"/>
          <p:nvPr/>
        </p:nvPicPr>
        <p:blipFill>
          <a:blip r:embed="rId4">
            <a:alphaModFix/>
          </a:blip>
          <a:stretch>
            <a:fillRect/>
          </a:stretch>
        </p:blipFill>
        <p:spPr>
          <a:xfrm>
            <a:off x="7414725" y="109850"/>
            <a:ext cx="1563800" cy="4324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2"/>
          <p:cNvSpPr txBox="1"/>
          <p:nvPr/>
        </p:nvSpPr>
        <p:spPr>
          <a:xfrm>
            <a:off x="67624" y="46690"/>
            <a:ext cx="8224800" cy="453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 sz="2800">
                <a:solidFill>
                  <a:srgbClr val="FF770D"/>
                </a:solidFill>
              </a:rPr>
              <a:t>Challenges and Issues</a:t>
            </a:r>
            <a:endParaRPr sz="2800">
              <a:solidFill>
                <a:srgbClr val="FF770D"/>
              </a:solidFill>
            </a:endParaRPr>
          </a:p>
        </p:txBody>
      </p:sp>
      <p:sp>
        <p:nvSpPr>
          <p:cNvPr id="160" name="Google Shape;160;p22"/>
          <p:cNvSpPr txBox="1"/>
          <p:nvPr/>
        </p:nvSpPr>
        <p:spPr>
          <a:xfrm>
            <a:off x="67625" y="500300"/>
            <a:ext cx="8889300" cy="3442800"/>
          </a:xfrm>
          <a:prstGeom prst="rect">
            <a:avLst/>
          </a:prstGeom>
          <a:noFill/>
          <a:ln>
            <a:noFill/>
          </a:ln>
        </p:spPr>
        <p:txBody>
          <a:bodyPr spcFirstLastPara="1" wrap="square" lIns="91425" tIns="91425" rIns="91425" bIns="91425" anchor="t" anchorCtr="0">
            <a:noAutofit/>
          </a:bodyPr>
          <a:lstStyle/>
          <a:p>
            <a:pPr marL="158750" lvl="0" algn="l" rtl="0">
              <a:lnSpc>
                <a:spcPct val="115000"/>
              </a:lnSpc>
              <a:spcBef>
                <a:spcPts val="0"/>
              </a:spcBef>
              <a:spcAft>
                <a:spcPts val="0"/>
              </a:spcAft>
              <a:buSzPts val="1100"/>
            </a:pPr>
            <a:r>
              <a:rPr lang="en" sz="1100"/>
              <a:t>Issues</a:t>
            </a:r>
          </a:p>
          <a:p>
            <a:pPr marL="457200" lvl="0" indent="-298450" algn="l" rtl="0">
              <a:lnSpc>
                <a:spcPct val="115000"/>
              </a:lnSpc>
              <a:spcBef>
                <a:spcPts val="0"/>
              </a:spcBef>
              <a:spcAft>
                <a:spcPts val="0"/>
              </a:spcAft>
              <a:buSzPts val="1100"/>
              <a:buChar char="●"/>
            </a:pPr>
            <a:r>
              <a:rPr lang="en" sz="1100"/>
              <a:t>Needed to learn to navigate Amplify since it wasn’t part of the course material</a:t>
            </a:r>
          </a:p>
          <a:p>
            <a:pPr marL="457200" lvl="0" indent="-298450" algn="l" rtl="0">
              <a:lnSpc>
                <a:spcPct val="115000"/>
              </a:lnSpc>
              <a:spcBef>
                <a:spcPts val="0"/>
              </a:spcBef>
              <a:spcAft>
                <a:spcPts val="0"/>
              </a:spcAft>
              <a:buSzPts val="1100"/>
              <a:buChar char="●"/>
            </a:pPr>
            <a:endParaRPr lang="en" sz="1100"/>
          </a:p>
          <a:p>
            <a:pPr marL="158750" lvl="0" algn="l" rtl="0">
              <a:lnSpc>
                <a:spcPct val="115000"/>
              </a:lnSpc>
              <a:spcBef>
                <a:spcPts val="0"/>
              </a:spcBef>
              <a:spcAft>
                <a:spcPts val="0"/>
              </a:spcAft>
              <a:buSzPts val="1100"/>
            </a:pPr>
            <a:r>
              <a:rPr lang="en" sz="1100"/>
              <a:t>Challenges</a:t>
            </a:r>
          </a:p>
          <a:p>
            <a:pPr marL="457200" lvl="0" indent="-298450" algn="l" rtl="0">
              <a:lnSpc>
                <a:spcPct val="115000"/>
              </a:lnSpc>
              <a:spcBef>
                <a:spcPts val="0"/>
              </a:spcBef>
              <a:spcAft>
                <a:spcPts val="0"/>
              </a:spcAft>
              <a:buSzPts val="1100"/>
              <a:buChar char="●"/>
            </a:pPr>
            <a:r>
              <a:rPr lang="en" sz="1100"/>
              <a:t>Connecting GitHub and creating a pull request</a:t>
            </a:r>
          </a:p>
          <a:p>
            <a:pPr marL="457200" indent="-298450">
              <a:lnSpc>
                <a:spcPct val="115000"/>
              </a:lnSpc>
              <a:buSzPts val="1100"/>
              <a:buFont typeface="Arial"/>
              <a:buChar char="●"/>
            </a:pPr>
            <a:r>
              <a:rPr lang="en" sz="1100"/>
              <a:t>Needed to change our monitoring threshold to reduce cost</a:t>
            </a:r>
          </a:p>
          <a:p>
            <a:pPr marL="457200" indent="-298450">
              <a:lnSpc>
                <a:spcPct val="115000"/>
              </a:lnSpc>
              <a:buSzPts val="1100"/>
              <a:buFont typeface="Arial"/>
              <a:buChar char="●"/>
            </a:pPr>
            <a:endParaRPr lang="en" sz="1100"/>
          </a:p>
          <a:p>
            <a:pPr marL="457200" lvl="0" indent="-298450" algn="l" rtl="0">
              <a:lnSpc>
                <a:spcPct val="115000"/>
              </a:lnSpc>
              <a:spcBef>
                <a:spcPts val="0"/>
              </a:spcBef>
              <a:spcAft>
                <a:spcPts val="0"/>
              </a:spcAft>
              <a:buSzPts val="1100"/>
              <a:buChar char="●"/>
            </a:pPr>
            <a:endParaRPr lang="en" sz="1100"/>
          </a:p>
          <a:p>
            <a:pPr marL="158750" lvl="0" algn="l" rtl="0">
              <a:lnSpc>
                <a:spcPct val="115000"/>
              </a:lnSpc>
              <a:spcBef>
                <a:spcPts val="0"/>
              </a:spcBef>
              <a:spcAft>
                <a:spcPts val="0"/>
              </a:spcAft>
              <a:buSzPts val="1100"/>
            </a:pPr>
            <a:r>
              <a:rPr lang="en" sz="1100"/>
              <a:t>Learning</a:t>
            </a:r>
          </a:p>
          <a:p>
            <a:pPr marL="457200" lvl="0" indent="-298450" algn="l" rtl="0">
              <a:lnSpc>
                <a:spcPct val="115000"/>
              </a:lnSpc>
              <a:spcBef>
                <a:spcPts val="0"/>
              </a:spcBef>
              <a:spcAft>
                <a:spcPts val="0"/>
              </a:spcAft>
              <a:buSzPts val="1100"/>
              <a:buChar char="●"/>
            </a:pPr>
            <a:r>
              <a:rPr lang="en" sz="1100"/>
              <a:t>Using Managed Services, you can create your infrastructure and deploy your application quickly and efficiently. (Also, inexpensively)</a:t>
            </a:r>
          </a:p>
          <a:p>
            <a:pPr marL="457200" lvl="0" indent="-298450" algn="l" rtl="0">
              <a:lnSpc>
                <a:spcPct val="115000"/>
              </a:lnSpc>
              <a:spcBef>
                <a:spcPts val="0"/>
              </a:spcBef>
              <a:spcAft>
                <a:spcPts val="0"/>
              </a:spcAft>
              <a:buSzPts val="1100"/>
              <a:buChar char="●"/>
            </a:pPr>
            <a:r>
              <a:rPr lang="en" sz="1100"/>
              <a:t>Need to tune the monitoring that the system automatically enables to meet your needs</a:t>
            </a:r>
            <a:endParaRPr sz="1100"/>
          </a:p>
          <a:p>
            <a:pPr marL="457200" marR="101600" lvl="0" indent="0" algn="l" rtl="0">
              <a:lnSpc>
                <a:spcPct val="115000"/>
              </a:lnSpc>
              <a:spcBef>
                <a:spcPts val="3400"/>
              </a:spcBef>
              <a:spcAft>
                <a:spcPts val="3400"/>
              </a:spcAft>
              <a:buNone/>
            </a:pPr>
            <a:endParaRPr sz="1050">
              <a:solidFill>
                <a:srgbClr val="333333"/>
              </a:solidFill>
            </a:endParaRPr>
          </a:p>
        </p:txBody>
      </p:sp>
      <p:sp>
        <p:nvSpPr>
          <p:cNvPr id="161" name="Google Shape;161;p22"/>
          <p:cNvSpPr txBox="1"/>
          <p:nvPr/>
        </p:nvSpPr>
        <p:spPr>
          <a:xfrm>
            <a:off x="5461200" y="4955088"/>
            <a:ext cx="3682800" cy="18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latin typeface="Roboto"/>
              <a:ea typeface="Roboto"/>
              <a:cs typeface="Roboto"/>
              <a:sym typeface="Roboto"/>
            </a:endParaRPr>
          </a:p>
        </p:txBody>
      </p:sp>
      <p:pic>
        <p:nvPicPr>
          <p:cNvPr id="162" name="Google Shape;162;p22"/>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163" name="Google Shape;163;p22"/>
          <p:cNvPicPr preferRelativeResize="0"/>
          <p:nvPr/>
        </p:nvPicPr>
        <p:blipFill>
          <a:blip r:embed="rId4">
            <a:alphaModFix/>
          </a:blip>
          <a:stretch>
            <a:fillRect/>
          </a:stretch>
        </p:blipFill>
        <p:spPr>
          <a:xfrm>
            <a:off x="7414725" y="109850"/>
            <a:ext cx="1563800" cy="432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3"/>
          <p:cNvSpPr txBox="1"/>
          <p:nvPr/>
        </p:nvSpPr>
        <p:spPr>
          <a:xfrm>
            <a:off x="67624" y="46690"/>
            <a:ext cx="8224800" cy="4536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 sz="2800">
                <a:solidFill>
                  <a:srgbClr val="FF770D"/>
                </a:solidFill>
              </a:rPr>
              <a:t>Demo</a:t>
            </a:r>
            <a:endParaRPr sz="2800">
              <a:solidFill>
                <a:srgbClr val="FF770D"/>
              </a:solidFill>
            </a:endParaRPr>
          </a:p>
        </p:txBody>
      </p:sp>
      <p:sp>
        <p:nvSpPr>
          <p:cNvPr id="170" name="Google Shape;170;p23"/>
          <p:cNvSpPr txBox="1"/>
          <p:nvPr/>
        </p:nvSpPr>
        <p:spPr>
          <a:xfrm>
            <a:off x="67625" y="500300"/>
            <a:ext cx="8889300" cy="3442800"/>
          </a:xfrm>
          <a:prstGeom prst="rect">
            <a:avLst/>
          </a:prstGeom>
          <a:noFill/>
          <a:ln>
            <a:noFill/>
          </a:ln>
        </p:spPr>
        <p:txBody>
          <a:bodyPr spcFirstLastPara="1" wrap="square" lIns="91425" tIns="91425" rIns="91425" bIns="91425" anchor="t" anchorCtr="0">
            <a:noAutofit/>
          </a:bodyPr>
          <a:lstStyle/>
          <a:p>
            <a:pPr marL="628650" marR="101600" indent="-171450">
              <a:lnSpc>
                <a:spcPct val="115000"/>
              </a:lnSpc>
              <a:spcBef>
                <a:spcPts val="3400"/>
              </a:spcBef>
              <a:spcAft>
                <a:spcPts val="3400"/>
              </a:spcAft>
              <a:buChar char="•"/>
            </a:pPr>
            <a:endParaRPr lang="en-US" sz="1050" dirty="0">
              <a:solidFill>
                <a:srgbClr val="333333"/>
              </a:solidFill>
            </a:endParaRPr>
          </a:p>
        </p:txBody>
      </p:sp>
      <p:sp>
        <p:nvSpPr>
          <p:cNvPr id="171" name="Google Shape;171;p23"/>
          <p:cNvSpPr txBox="1"/>
          <p:nvPr/>
        </p:nvSpPr>
        <p:spPr>
          <a:xfrm>
            <a:off x="5461200" y="4955088"/>
            <a:ext cx="3682800" cy="188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000">
              <a:latin typeface="Roboto"/>
              <a:ea typeface="Roboto"/>
              <a:cs typeface="Roboto"/>
              <a:sym typeface="Roboto"/>
            </a:endParaRPr>
          </a:p>
        </p:txBody>
      </p:sp>
      <p:pic>
        <p:nvPicPr>
          <p:cNvPr id="172" name="Google Shape;172;p23"/>
          <p:cNvPicPr preferRelativeResize="0"/>
          <p:nvPr/>
        </p:nvPicPr>
        <p:blipFill>
          <a:blip r:embed="rId3">
            <a:alphaModFix/>
          </a:blip>
          <a:stretch>
            <a:fillRect/>
          </a:stretch>
        </p:blipFill>
        <p:spPr>
          <a:xfrm>
            <a:off x="0" y="4838075"/>
            <a:ext cx="1300150" cy="188425"/>
          </a:xfrm>
          <a:prstGeom prst="rect">
            <a:avLst/>
          </a:prstGeom>
          <a:noFill/>
          <a:ln>
            <a:noFill/>
          </a:ln>
        </p:spPr>
      </p:pic>
      <p:pic>
        <p:nvPicPr>
          <p:cNvPr id="173" name="Google Shape;173;p23"/>
          <p:cNvPicPr preferRelativeResize="0"/>
          <p:nvPr/>
        </p:nvPicPr>
        <p:blipFill>
          <a:blip r:embed="rId4">
            <a:alphaModFix/>
          </a:blip>
          <a:stretch>
            <a:fillRect/>
          </a:stretch>
        </p:blipFill>
        <p:spPr>
          <a:xfrm>
            <a:off x="7414725" y="109850"/>
            <a:ext cx="1563800" cy="432475"/>
          </a:xfrm>
          <a:prstGeom prst="rect">
            <a:avLst/>
          </a:prstGeom>
          <a:noFill/>
          <a:ln>
            <a:noFill/>
          </a:ln>
        </p:spPr>
      </p:pic>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023691A25078F42A9B49E4EE7DE2710" ma:contentTypeVersion="4" ma:contentTypeDescription="Create a new document." ma:contentTypeScope="" ma:versionID="08db7ae394af39569c08ea2dae62be99">
  <xsd:schema xmlns:xsd="http://www.w3.org/2001/XMLSchema" xmlns:xs="http://www.w3.org/2001/XMLSchema" xmlns:p="http://schemas.microsoft.com/office/2006/metadata/properties" xmlns:ns2="79acb11d-7f4e-49e5-8553-5f77eda28798" targetNamespace="http://schemas.microsoft.com/office/2006/metadata/properties" ma:root="true" ma:fieldsID="c10ee6c55f6eb952bb402f1152af1460" ns2:_="">
    <xsd:import namespace="79acb11d-7f4e-49e5-8553-5f77eda28798"/>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9acb11d-7f4e-49e5-8553-5f77eda2879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74DC8FF-8B80-4A75-AA08-E5637F6954B2}">
  <ds:schemaRefs>
    <ds:schemaRef ds:uri="79acb11d-7f4e-49e5-8553-5f77eda2879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40F09E3-E826-44E7-962A-EDC0688C8BF8}">
  <ds:schemaRefs>
    <ds:schemaRef ds:uri="79acb11d-7f4e-49e5-8553-5f77eda28798"/>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D230521E-BC39-4C90-9F32-F9F24FAE0C3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668</Words>
  <Application>Microsoft Macintosh PowerPoint</Application>
  <PresentationFormat>On-screen Show (16:9)</PresentationFormat>
  <Paragraphs>120</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Georgia</vt:lpstr>
      <vt:lpstr>Open Sans</vt:lpstr>
      <vt:lpstr>Oswald</vt:lpstr>
      <vt:lpstr>PT Sans Narrow</vt:lpstr>
      <vt:lpstr>Roboto</vt:lpstr>
      <vt:lpstr>Tropic</vt:lpstr>
      <vt:lpstr>   Cloud Excellence Presentation  Team #1 Crickets – The Serverless Champions  Members:  Obaidullah Abdi Sabaa Alshammari Euclid Brooks Jessiah Campbell Robyn Plouse</vt:lpstr>
      <vt:lpstr>   TEAM 1: Serverless Web Application</vt:lpstr>
      <vt:lpstr>INTRODUCTIONS</vt:lpstr>
      <vt:lpstr>Project</vt:lpstr>
      <vt:lpstr>Initial Design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Excellence Presentation &lt;Insert Team number&gt; &lt;insert Team Name&gt; Members: &lt;insert team members&gt;</dc:title>
  <dc:creator>Plouse, Robyn [USA]</dc:creator>
  <cp:lastModifiedBy>Abdi, Obaidullah [USA]</cp:lastModifiedBy>
  <cp:revision>2</cp:revision>
  <dcterms:modified xsi:type="dcterms:W3CDTF">2021-11-05T00:43:37Z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0x010100B023691A25078F42A9B49E4EE7DE2710</vt:lpwstr>
  </property>
</Properties>
</file>

<file path=docProps/thumbnail.jpeg>
</file>